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sldIdLst>
    <p:sldId id="257" r:id="rId2"/>
    <p:sldId id="261" r:id="rId3"/>
    <p:sldId id="258" r:id="rId4"/>
    <p:sldId id="259" r:id="rId5"/>
    <p:sldId id="264" r:id="rId6"/>
    <p:sldId id="265" r:id="rId7"/>
    <p:sldId id="266" r:id="rId8"/>
    <p:sldId id="267" r:id="rId9"/>
    <p:sldId id="268" r:id="rId10"/>
    <p:sldId id="269" r:id="rId11"/>
    <p:sldId id="270"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zh-CN" altLang="en-US"/>
              <a:t>单击此处编辑母版标题样式</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4FBC9F7C-6C38-4477-A72B-84ADC6B448D5}" type="datetimeFigureOut">
              <a:rPr lang="zh-CN" altLang="en-US" smtClean="0"/>
              <a:t>2022/02/09</a:t>
            </a:fld>
            <a:endParaRPr lang="zh-CN" altLang="en-US"/>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zh-CN" altLang="en-US"/>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2643AD10-5C6B-4B70-8FFE-C7F4681E980F}" type="slidenum">
              <a:rPr lang="zh-CN" altLang="en-US" smtClean="0"/>
              <a:t>‹#›</a:t>
            </a:fld>
            <a:endParaRPr lang="zh-CN" altLang="en-US"/>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051902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FBC9F7C-6C38-4477-A72B-84ADC6B448D5}" type="datetimeFigureOut">
              <a:rPr lang="zh-CN" altLang="en-US" smtClean="0"/>
              <a:t>2022/02/09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643AD10-5C6B-4B70-8FFE-C7F4681E980F}" type="slidenum">
              <a:rPr lang="zh-CN" altLang="en-US" smtClean="0"/>
              <a:t>‹#›</a:t>
            </a:fld>
            <a:endParaRPr lang="zh-CN" altLang="en-US"/>
          </a:p>
        </p:txBody>
      </p:sp>
    </p:spTree>
    <p:extLst>
      <p:ext uri="{BB962C8B-B14F-4D97-AF65-F5344CB8AC3E}">
        <p14:creationId xmlns:p14="http://schemas.microsoft.com/office/powerpoint/2010/main" val="2115310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FBC9F7C-6C38-4477-A72B-84ADC6B448D5}" type="datetimeFigureOut">
              <a:rPr lang="zh-CN" altLang="en-US" smtClean="0"/>
              <a:t>2022/02/09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643AD10-5C6B-4B70-8FFE-C7F4681E980F}" type="slidenum">
              <a:rPr lang="zh-CN" altLang="en-US" smtClean="0"/>
              <a:t>‹#›</a:t>
            </a:fld>
            <a:endParaRPr lang="zh-CN" altLang="en-US"/>
          </a:p>
        </p:txBody>
      </p:sp>
    </p:spTree>
    <p:extLst>
      <p:ext uri="{BB962C8B-B14F-4D97-AF65-F5344CB8AC3E}">
        <p14:creationId xmlns:p14="http://schemas.microsoft.com/office/powerpoint/2010/main" val="3719308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zh-CN" altLang="en-US"/>
              <a:t>单击此处编辑母版标题样式</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FBC9F7C-6C38-4477-A72B-84ADC6B448D5}" type="datetimeFigureOut">
              <a:rPr lang="zh-CN" altLang="en-US" smtClean="0"/>
              <a:t>2022/02/09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643AD10-5C6B-4B70-8FFE-C7F4681E980F}" type="slidenum">
              <a:rPr lang="zh-CN" altLang="en-US" smtClean="0"/>
              <a:t>‹#›</a:t>
            </a:fld>
            <a:endParaRPr lang="zh-CN" altLang="en-US"/>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0823843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FBC9F7C-6C38-4477-A72B-84ADC6B448D5}" type="datetimeFigureOut">
              <a:rPr lang="zh-CN" altLang="en-US" smtClean="0"/>
              <a:t>2022/02/09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643AD10-5C6B-4B70-8FFE-C7F4681E980F}" type="slidenum">
              <a:rPr lang="zh-CN" altLang="en-US" smtClean="0"/>
              <a:t>‹#›</a:t>
            </a:fld>
            <a:endParaRPr lang="zh-CN" altLang="en-US"/>
          </a:p>
        </p:txBody>
      </p:sp>
    </p:spTree>
    <p:extLst>
      <p:ext uri="{BB962C8B-B14F-4D97-AF65-F5344CB8AC3E}">
        <p14:creationId xmlns:p14="http://schemas.microsoft.com/office/powerpoint/2010/main" val="3693469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zh-CN" altLang="en-US"/>
              <a:t>单击此处编辑母版标题样式</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4FBC9F7C-6C38-4477-A72B-84ADC6B448D5}" type="datetimeFigureOut">
              <a:rPr lang="zh-CN" altLang="en-US" smtClean="0"/>
              <a:t>2022/02/09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2643AD10-5C6B-4B70-8FFE-C7F4681E980F}" type="slidenum">
              <a:rPr lang="zh-CN" altLang="en-US" smtClean="0"/>
              <a:t>‹#›</a:t>
            </a:fld>
            <a:endParaRPr lang="zh-CN" altLang="en-US"/>
          </a:p>
        </p:txBody>
      </p:sp>
    </p:spTree>
    <p:extLst>
      <p:ext uri="{BB962C8B-B14F-4D97-AF65-F5344CB8AC3E}">
        <p14:creationId xmlns:p14="http://schemas.microsoft.com/office/powerpoint/2010/main" val="10213131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zh-CN" altLang="en-US"/>
              <a:t>单击此处编辑母版标题样式</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4FBC9F7C-6C38-4477-A72B-84ADC6B448D5}" type="datetimeFigureOut">
              <a:rPr lang="zh-CN" altLang="en-US" smtClean="0"/>
              <a:t>2022/02/09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2643AD10-5C6B-4B70-8FFE-C7F4681E980F}" type="slidenum">
              <a:rPr lang="zh-CN" altLang="en-US" smtClean="0"/>
              <a:t>‹#›</a:t>
            </a:fld>
            <a:endParaRPr lang="zh-CN" altLang="en-US"/>
          </a:p>
        </p:txBody>
      </p:sp>
    </p:spTree>
    <p:extLst>
      <p:ext uri="{BB962C8B-B14F-4D97-AF65-F5344CB8AC3E}">
        <p14:creationId xmlns:p14="http://schemas.microsoft.com/office/powerpoint/2010/main" val="31505479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zh-CN" altLang="en-US"/>
              <a:t>单击此处编辑母版标题样式</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FBC9F7C-6C38-4477-A72B-84ADC6B448D5}" type="datetimeFigureOut">
              <a:rPr lang="zh-CN" altLang="en-US" smtClean="0"/>
              <a:t>2022/02/09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643AD10-5C6B-4B70-8FFE-C7F4681E980F}" type="slidenum">
              <a:rPr lang="zh-CN" altLang="en-US" smtClean="0"/>
              <a:t>‹#›</a:t>
            </a:fld>
            <a:endParaRPr lang="zh-CN" altLang="en-US"/>
          </a:p>
        </p:txBody>
      </p:sp>
    </p:spTree>
    <p:extLst>
      <p:ext uri="{BB962C8B-B14F-4D97-AF65-F5344CB8AC3E}">
        <p14:creationId xmlns:p14="http://schemas.microsoft.com/office/powerpoint/2010/main" val="961022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zh-CN" altLang="en-US"/>
              <a:t>单击此处编辑母版标题样式</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FBC9F7C-6C38-4477-A72B-84ADC6B448D5}" type="datetimeFigureOut">
              <a:rPr lang="zh-CN" altLang="en-US" smtClean="0"/>
              <a:t>2022/02/09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643AD10-5C6B-4B70-8FFE-C7F4681E980F}" type="slidenum">
              <a:rPr lang="zh-CN" altLang="en-US" smtClean="0"/>
              <a:t>‹#›</a:t>
            </a:fld>
            <a:endParaRPr lang="zh-CN" altLang="en-US"/>
          </a:p>
        </p:txBody>
      </p:sp>
    </p:spTree>
    <p:extLst>
      <p:ext uri="{BB962C8B-B14F-4D97-AF65-F5344CB8AC3E}">
        <p14:creationId xmlns:p14="http://schemas.microsoft.com/office/powerpoint/2010/main" val="28231143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325347-CFF7-4329-B22C-67DC5B54A3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650B66-52AE-4D7E-AC5C-2605F150B78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4A3D77-E9E0-4E18-BD09-318F06DD9736}"/>
              </a:ext>
            </a:extLst>
          </p:cNvPr>
          <p:cNvSpPr>
            <a:spLocks noGrp="1"/>
          </p:cNvSpPr>
          <p:nvPr>
            <p:ph type="dt" sz="half" idx="10"/>
          </p:nvPr>
        </p:nvSpPr>
        <p:spPr/>
        <p:txBody>
          <a:bodyPr/>
          <a:lstStyle/>
          <a:p>
            <a:fld id="{5DDBB419-6FFD-48CA-A7C0-C2ADD31EC5A5}" type="datetimeFigureOut">
              <a:rPr lang="zh-CN" altLang="en-US" smtClean="0"/>
              <a:t>2022/02/09</a:t>
            </a:fld>
            <a:endParaRPr lang="zh-CN" altLang="en-US"/>
          </a:p>
        </p:txBody>
      </p:sp>
      <p:sp>
        <p:nvSpPr>
          <p:cNvPr id="5" name="页脚占位符 4">
            <a:extLst>
              <a:ext uri="{FF2B5EF4-FFF2-40B4-BE49-F238E27FC236}">
                <a16:creationId xmlns:a16="http://schemas.microsoft.com/office/drawing/2014/main" id="{8938C958-A0DB-4056-B6BB-E1BF3AB2EC7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1E99450-DDD9-4F3C-8BE3-4D778E21937C}"/>
              </a:ext>
            </a:extLst>
          </p:cNvPr>
          <p:cNvSpPr>
            <a:spLocks noGrp="1"/>
          </p:cNvSpPr>
          <p:nvPr>
            <p:ph type="sldNum" sz="quarter" idx="12"/>
          </p:nvPr>
        </p:nvSpPr>
        <p:spPr/>
        <p:txBody>
          <a:bodyPr/>
          <a:lstStyle/>
          <a:p>
            <a:fld id="{64A4796A-9229-47F1-A05B-227AFB95FCD2}" type="slidenum">
              <a:rPr lang="zh-CN" altLang="en-US" smtClean="0"/>
              <a:t>‹#›</a:t>
            </a:fld>
            <a:endParaRPr lang="zh-CN" altLang="en-US"/>
          </a:p>
        </p:txBody>
      </p:sp>
    </p:spTree>
    <p:extLst>
      <p:ext uri="{BB962C8B-B14F-4D97-AF65-F5344CB8AC3E}">
        <p14:creationId xmlns:p14="http://schemas.microsoft.com/office/powerpoint/2010/main" val="3943172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FBC9F7C-6C38-4477-A72B-84ADC6B448D5}" type="datetimeFigureOut">
              <a:rPr lang="zh-CN" altLang="en-US" smtClean="0"/>
              <a:t>2022/02/09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643AD10-5C6B-4B70-8FFE-C7F4681E980F}" type="slidenum">
              <a:rPr lang="zh-CN" altLang="en-US" smtClean="0"/>
              <a:t>‹#›</a:t>
            </a:fld>
            <a:endParaRPr lang="zh-CN" altLang="en-US"/>
          </a:p>
        </p:txBody>
      </p:sp>
    </p:spTree>
    <p:extLst>
      <p:ext uri="{BB962C8B-B14F-4D97-AF65-F5344CB8AC3E}">
        <p14:creationId xmlns:p14="http://schemas.microsoft.com/office/powerpoint/2010/main" val="40015216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zh-CN" altLang="en-US"/>
              <a:t>单击此处编辑母版标题样式</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FBC9F7C-6C38-4477-A72B-84ADC6B448D5}" type="datetimeFigureOut">
              <a:rPr lang="zh-CN" altLang="en-US" smtClean="0"/>
              <a:t>2022/02/09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643AD10-5C6B-4B70-8FFE-C7F4681E980F}" type="slidenum">
              <a:rPr lang="zh-CN" altLang="en-US" smtClean="0"/>
              <a:t>‹#›</a:t>
            </a:fld>
            <a:endParaRPr lang="zh-CN" altLang="en-US"/>
          </a:p>
        </p:txBody>
      </p:sp>
    </p:spTree>
    <p:extLst>
      <p:ext uri="{BB962C8B-B14F-4D97-AF65-F5344CB8AC3E}">
        <p14:creationId xmlns:p14="http://schemas.microsoft.com/office/powerpoint/2010/main" val="32355003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zh-CN" altLang="en-US"/>
              <a:t>单击此处编辑母版标题样式</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4FBC9F7C-6C38-4477-A72B-84ADC6B448D5}" type="datetimeFigureOut">
              <a:rPr lang="zh-CN" altLang="en-US" smtClean="0"/>
              <a:t>2022/02/09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643AD10-5C6B-4B70-8FFE-C7F4681E980F}" type="slidenum">
              <a:rPr lang="zh-CN" altLang="en-US" smtClean="0"/>
              <a:t>‹#›</a:t>
            </a:fld>
            <a:endParaRPr lang="zh-CN" altLang="en-US"/>
          </a:p>
        </p:txBody>
      </p:sp>
    </p:spTree>
    <p:extLst>
      <p:ext uri="{BB962C8B-B14F-4D97-AF65-F5344CB8AC3E}">
        <p14:creationId xmlns:p14="http://schemas.microsoft.com/office/powerpoint/2010/main" val="3890233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2" name="Content Placeholder 3"/>
          <p:cNvSpPr>
            <a:spLocks noGrp="1"/>
          </p:cNvSpPr>
          <p:nvPr>
            <p:ph sz="quarter" idx="13"/>
          </p:nvPr>
        </p:nvSpPr>
        <p:spPr>
          <a:xfrm>
            <a:off x="685802" y="2861733"/>
            <a:ext cx="5088712" cy="2512852"/>
          </a:xfrm>
        </p:spPr>
        <p:txBody>
          <a:bodyPr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3" name="Content Placeholder 5"/>
          <p:cNvSpPr>
            <a:spLocks noGrp="1"/>
          </p:cNvSpPr>
          <p:nvPr>
            <p:ph sz="quarter" idx="14"/>
          </p:nvPr>
        </p:nvSpPr>
        <p:spPr>
          <a:xfrm>
            <a:off x="5993969" y="2861733"/>
            <a:ext cx="5088713" cy="2512852"/>
          </a:xfrm>
        </p:spPr>
        <p:txBody>
          <a:bodyPr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4FBC9F7C-6C38-4477-A72B-84ADC6B448D5}" type="datetimeFigureOut">
              <a:rPr lang="zh-CN" altLang="en-US" smtClean="0"/>
              <a:t>2022/02/09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2643AD10-5C6B-4B70-8FFE-C7F4681E980F}" type="slidenum">
              <a:rPr lang="zh-CN" altLang="en-US" smtClean="0"/>
              <a:t>‹#›</a:t>
            </a:fld>
            <a:endParaRPr lang="zh-CN" altLang="en-US"/>
          </a:p>
        </p:txBody>
      </p:sp>
    </p:spTree>
    <p:extLst>
      <p:ext uri="{BB962C8B-B14F-4D97-AF65-F5344CB8AC3E}">
        <p14:creationId xmlns:p14="http://schemas.microsoft.com/office/powerpoint/2010/main" val="4286816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FBC9F7C-6C38-4477-A72B-84ADC6B448D5}" type="datetimeFigureOut">
              <a:rPr lang="zh-CN" altLang="en-US" smtClean="0"/>
              <a:t>2022/02/09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2643AD10-5C6B-4B70-8FFE-C7F4681E980F}" type="slidenum">
              <a:rPr lang="zh-CN" altLang="en-US" smtClean="0"/>
              <a:t>‹#›</a:t>
            </a:fld>
            <a:endParaRPr lang="zh-CN" altLang="en-US"/>
          </a:p>
        </p:txBody>
      </p:sp>
    </p:spTree>
    <p:extLst>
      <p:ext uri="{BB962C8B-B14F-4D97-AF65-F5344CB8AC3E}">
        <p14:creationId xmlns:p14="http://schemas.microsoft.com/office/powerpoint/2010/main" val="3986155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BC9F7C-6C38-4477-A72B-84ADC6B448D5}" type="datetimeFigureOut">
              <a:rPr lang="zh-CN" altLang="en-US" smtClean="0"/>
              <a:t>2022/02/09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2643AD10-5C6B-4B70-8FFE-C7F4681E980F}" type="slidenum">
              <a:rPr lang="zh-CN" altLang="en-US" smtClean="0"/>
              <a:t>‹#›</a:t>
            </a:fld>
            <a:endParaRPr lang="zh-CN" altLang="en-US"/>
          </a:p>
        </p:txBody>
      </p:sp>
    </p:spTree>
    <p:extLst>
      <p:ext uri="{BB962C8B-B14F-4D97-AF65-F5344CB8AC3E}">
        <p14:creationId xmlns:p14="http://schemas.microsoft.com/office/powerpoint/2010/main" val="2988683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zh-CN" altLang="en-US"/>
              <a:t>单击此处编辑母版标题样式</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FBC9F7C-6C38-4477-A72B-84ADC6B448D5}" type="datetimeFigureOut">
              <a:rPr lang="zh-CN" altLang="en-US" smtClean="0"/>
              <a:t>2022/02/09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643AD10-5C6B-4B70-8FFE-C7F4681E980F}" type="slidenum">
              <a:rPr lang="zh-CN" altLang="en-US" smtClean="0"/>
              <a:t>‹#›</a:t>
            </a:fld>
            <a:endParaRPr lang="zh-CN" altLang="en-US"/>
          </a:p>
        </p:txBody>
      </p:sp>
    </p:spTree>
    <p:extLst>
      <p:ext uri="{BB962C8B-B14F-4D97-AF65-F5344CB8AC3E}">
        <p14:creationId xmlns:p14="http://schemas.microsoft.com/office/powerpoint/2010/main" val="4124517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FBC9F7C-6C38-4477-A72B-84ADC6B448D5}" type="datetimeFigureOut">
              <a:rPr lang="zh-CN" altLang="en-US" smtClean="0"/>
              <a:t>2022/02/09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643AD10-5C6B-4B70-8FFE-C7F4681E980F}" type="slidenum">
              <a:rPr lang="zh-CN" altLang="en-US" smtClean="0"/>
              <a:t>‹#›</a:t>
            </a:fld>
            <a:endParaRPr lang="zh-CN" altLang="en-US"/>
          </a:p>
        </p:txBody>
      </p:sp>
    </p:spTree>
    <p:extLst>
      <p:ext uri="{BB962C8B-B14F-4D97-AF65-F5344CB8AC3E}">
        <p14:creationId xmlns:p14="http://schemas.microsoft.com/office/powerpoint/2010/main" val="1165949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4FBC9F7C-6C38-4477-A72B-84ADC6B448D5}" type="datetimeFigureOut">
              <a:rPr lang="zh-CN" altLang="en-US" smtClean="0"/>
              <a:t>2022/02/09</a:t>
            </a:fld>
            <a:endParaRPr lang="zh-CN" altLang="en-US"/>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zh-CN" altLang="en-US"/>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2643AD10-5C6B-4B70-8FFE-C7F4681E980F}" type="slidenum">
              <a:rPr lang="zh-CN" altLang="en-US" smtClean="0"/>
              <a:t>‹#›</a:t>
            </a:fld>
            <a:endParaRPr lang="zh-CN" altLang="en-US"/>
          </a:p>
        </p:txBody>
      </p:sp>
    </p:spTree>
    <p:extLst>
      <p:ext uri="{BB962C8B-B14F-4D97-AF65-F5344CB8AC3E}">
        <p14:creationId xmlns:p14="http://schemas.microsoft.com/office/powerpoint/2010/main" val="260061203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DF102C-CF2E-4D8E-A570-876641B0A1EA}"/>
              </a:ext>
            </a:extLst>
          </p:cNvPr>
          <p:cNvSpPr>
            <a:spLocks noGrp="1"/>
          </p:cNvSpPr>
          <p:nvPr>
            <p:ph type="ctrTitle"/>
          </p:nvPr>
        </p:nvSpPr>
        <p:spPr/>
        <p:txBody>
          <a:bodyPr/>
          <a:lstStyle/>
          <a:p>
            <a:r>
              <a:rPr lang="en-US" altLang="zh-CN" b="1" dirty="0">
                <a:latin typeface="华文楷体" panose="02010600040101010101" pitchFamily="2" charset="-122"/>
                <a:ea typeface="华文楷体" panose="02010600040101010101" pitchFamily="2" charset="-122"/>
              </a:rPr>
              <a:t>R</a:t>
            </a:r>
            <a:r>
              <a:rPr lang="zh-CN" altLang="en-US" b="1" dirty="0">
                <a:latin typeface="华文楷体" panose="02010600040101010101" pitchFamily="2" charset="-122"/>
                <a:ea typeface="华文楷体" panose="02010600040101010101" pitchFamily="2" charset="-122"/>
              </a:rPr>
              <a:t>语言量化投资</a:t>
            </a:r>
          </a:p>
        </p:txBody>
      </p:sp>
      <p:sp>
        <p:nvSpPr>
          <p:cNvPr id="3" name="副标题 2">
            <a:extLst>
              <a:ext uri="{FF2B5EF4-FFF2-40B4-BE49-F238E27FC236}">
                <a16:creationId xmlns:a16="http://schemas.microsoft.com/office/drawing/2014/main" id="{B73004CE-C67E-407A-BF72-DF02D17FC113}"/>
              </a:ext>
            </a:extLst>
          </p:cNvPr>
          <p:cNvSpPr>
            <a:spLocks noGrp="1"/>
          </p:cNvSpPr>
          <p:nvPr>
            <p:ph type="subTitle" idx="1"/>
          </p:nvPr>
        </p:nvSpPr>
        <p:spPr/>
        <p:txBody>
          <a:bodyPr/>
          <a:lstStyle/>
          <a:p>
            <a:r>
              <a:rPr lang="en-US" altLang="zh-CN" dirty="0"/>
              <a:t>——《R</a:t>
            </a:r>
            <a:r>
              <a:rPr lang="zh-CN" altLang="en-US" dirty="0"/>
              <a:t>的极课理想：量化投资篇</a:t>
            </a:r>
            <a:r>
              <a:rPr lang="en-US" altLang="zh-CN" dirty="0"/>
              <a:t>》</a:t>
            </a:r>
            <a:endParaRPr lang="zh-CN" altLang="en-US" dirty="0"/>
          </a:p>
        </p:txBody>
      </p:sp>
    </p:spTree>
    <p:extLst>
      <p:ext uri="{BB962C8B-B14F-4D97-AF65-F5344CB8AC3E}">
        <p14:creationId xmlns:p14="http://schemas.microsoft.com/office/powerpoint/2010/main" val="34289099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15DCA-AC09-4B49-92E0-422382E5E32E}"/>
              </a:ext>
            </a:extLst>
          </p:cNvPr>
          <p:cNvSpPr>
            <a:spLocks noGrp="1"/>
          </p:cNvSpPr>
          <p:nvPr>
            <p:ph type="title"/>
          </p:nvPr>
        </p:nvSpPr>
        <p:spPr/>
        <p:txBody>
          <a:bodyPr/>
          <a:lstStyle/>
          <a:p>
            <a:r>
              <a:rPr lang="en-US" altLang="zh-CN" dirty="0"/>
              <a:t>Part 1</a:t>
            </a:r>
            <a:r>
              <a:rPr lang="zh-CN" altLang="en-US" dirty="0"/>
              <a:t>：</a:t>
            </a:r>
            <a:r>
              <a:rPr lang="zh-CN" altLang="en-US" dirty="0">
                <a:latin typeface="华文楷体" panose="02010600040101010101" pitchFamily="2" charset="-122"/>
                <a:ea typeface="华文楷体" panose="02010600040101010101" pitchFamily="2" charset="-122"/>
              </a:rPr>
              <a:t>金融市场与金融理论</a:t>
            </a:r>
            <a:endParaRPr lang="zh-CN" altLang="en-US" dirty="0"/>
          </a:p>
        </p:txBody>
      </p:sp>
      <p:sp>
        <p:nvSpPr>
          <p:cNvPr id="3" name="内容占位符 2">
            <a:extLst>
              <a:ext uri="{FF2B5EF4-FFF2-40B4-BE49-F238E27FC236}">
                <a16:creationId xmlns:a16="http://schemas.microsoft.com/office/drawing/2014/main" id="{FFF581B0-FDBB-4179-A6AA-CCF60E618349}"/>
              </a:ext>
            </a:extLst>
          </p:cNvPr>
          <p:cNvSpPr>
            <a:spLocks noGrp="1"/>
          </p:cNvSpPr>
          <p:nvPr>
            <p:ph idx="1"/>
          </p:nvPr>
        </p:nvSpPr>
        <p:spPr>
          <a:xfrm>
            <a:off x="685801" y="890809"/>
            <a:ext cx="10396883" cy="3311189"/>
          </a:xfrm>
        </p:spPr>
        <p:txBody>
          <a:bodyPr>
            <a:normAutofit/>
          </a:bodyPr>
          <a:lstStyle/>
          <a:p>
            <a:pPr marL="228600" marR="0" lvl="0" indent="-228600" algn="l" defTabSz="914400" rtl="0" eaLnBrk="1" fontAlgn="auto" latinLnBrk="0" hangingPunct="1">
              <a:lnSpc>
                <a:spcPct val="120000"/>
              </a:lnSpc>
              <a:spcBef>
                <a:spcPts val="1000"/>
              </a:spcBef>
              <a:spcAft>
                <a:spcPts val="0"/>
              </a:spcAft>
              <a:buClr>
                <a:srgbClr val="B80E0F"/>
              </a:buClr>
              <a:buSzPct val="160000"/>
              <a:buFont typeface="Wingdings" panose="05000000000000000000" pitchFamily="2" charset="2"/>
              <a:buChar char="Ø"/>
              <a:tabLst/>
              <a:defRPr/>
            </a:pPr>
            <a:r>
              <a:rPr kumimoji="0" lang="en-US" altLang="zh-CN" sz="2400" b="0" i="0" u="none" strike="noStrike" kern="1200" cap="all"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1.3 Fintech</a:t>
            </a:r>
            <a:r>
              <a:rPr kumimoji="0" lang="zh-CN" altLang="en-US" sz="2400" b="0" i="0" u="none" strike="noStrike" kern="1200" cap="all"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金融领域的风口</a:t>
            </a:r>
            <a:r>
              <a:rPr kumimoji="0" lang="en-US" altLang="zh-CN" sz="2400" b="0" i="0" u="none" strike="noStrike" kern="1200" cap="all"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a:t>
            </a:r>
            <a:r>
              <a:rPr lang="en-US" altLang="zh-CN" sz="2400" dirty="0">
                <a:solidFill>
                  <a:prstClr val="black"/>
                </a:solidFill>
                <a:latin typeface="华文楷体" panose="02010600040101010101" pitchFamily="2" charset="-122"/>
                <a:ea typeface="华文楷体" panose="02010600040101010101" pitchFamily="2" charset="-122"/>
              </a:rPr>
              <a:t>Fintech</a:t>
            </a:r>
            <a:r>
              <a:rPr lang="zh-CN" altLang="en-US" sz="2400" dirty="0">
                <a:solidFill>
                  <a:prstClr val="black"/>
                </a:solidFill>
                <a:latin typeface="华文楷体" panose="02010600040101010101" pitchFamily="2" charset="-122"/>
                <a:ea typeface="华文楷体" panose="02010600040101010101" pitchFamily="2" charset="-122"/>
              </a:rPr>
              <a:t>运作程序</a:t>
            </a:r>
            <a:endParaRPr kumimoji="0" lang="en-US" altLang="zh-CN" sz="2400" b="0" i="0" u="none" strike="noStrike" kern="1200" cap="all"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endParaRPr>
          </a:p>
          <a:p>
            <a:pPr marL="0" marR="0" lvl="0" indent="0" algn="l" defTabSz="914400" rtl="0" eaLnBrk="1" fontAlgn="auto" latinLnBrk="0" hangingPunct="1">
              <a:lnSpc>
                <a:spcPct val="120000"/>
              </a:lnSpc>
              <a:spcBef>
                <a:spcPts val="1000"/>
              </a:spcBef>
              <a:spcAft>
                <a:spcPts val="0"/>
              </a:spcAft>
              <a:buClr>
                <a:srgbClr val="B80E0F"/>
              </a:buClr>
              <a:buSzPct val="160000"/>
              <a:buNone/>
              <a:tabLst/>
              <a:defRPr/>
            </a:pPr>
            <a:endParaRPr kumimoji="0" lang="en-US" altLang="zh-CN" sz="2400" b="0" i="0" u="none" strike="noStrike" kern="1200" cap="all"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endParaRPr>
          </a:p>
        </p:txBody>
      </p:sp>
      <p:pic>
        <p:nvPicPr>
          <p:cNvPr id="4" name="Picture 2">
            <a:extLst>
              <a:ext uri="{FF2B5EF4-FFF2-40B4-BE49-F238E27FC236}">
                <a16:creationId xmlns:a16="http://schemas.microsoft.com/office/drawing/2014/main" id="{B48B1BA6-9EFA-4A73-AD2C-0700D6DFCF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8349" y="2631268"/>
            <a:ext cx="3629321" cy="2869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F8E9C3E5-4B1F-4A40-B9E0-78C2BE1B4A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1537" y="2631269"/>
            <a:ext cx="3628800" cy="2869053"/>
          </a:xfrm>
          <a:prstGeom prst="rect">
            <a:avLst/>
          </a:prstGeom>
        </p:spPr>
      </p:pic>
    </p:spTree>
    <p:extLst>
      <p:ext uri="{BB962C8B-B14F-4D97-AF65-F5344CB8AC3E}">
        <p14:creationId xmlns:p14="http://schemas.microsoft.com/office/powerpoint/2010/main" val="394358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15DCA-AC09-4B49-92E0-422382E5E32E}"/>
              </a:ext>
            </a:extLst>
          </p:cNvPr>
          <p:cNvSpPr>
            <a:spLocks noGrp="1"/>
          </p:cNvSpPr>
          <p:nvPr>
            <p:ph type="title"/>
          </p:nvPr>
        </p:nvSpPr>
        <p:spPr/>
        <p:txBody>
          <a:bodyPr/>
          <a:lstStyle/>
          <a:p>
            <a:r>
              <a:rPr lang="en-US" altLang="zh-CN" dirty="0"/>
              <a:t>Part 1</a:t>
            </a:r>
            <a:r>
              <a:rPr lang="zh-CN" altLang="en-US" dirty="0"/>
              <a:t>：</a:t>
            </a:r>
            <a:r>
              <a:rPr lang="zh-CN" altLang="en-US" dirty="0">
                <a:latin typeface="华文楷体" panose="02010600040101010101" pitchFamily="2" charset="-122"/>
                <a:ea typeface="华文楷体" panose="02010600040101010101" pitchFamily="2" charset="-122"/>
              </a:rPr>
              <a:t>金融市场与金融理论</a:t>
            </a:r>
            <a:endParaRPr lang="zh-CN" altLang="en-US" dirty="0"/>
          </a:p>
        </p:txBody>
      </p:sp>
      <p:sp>
        <p:nvSpPr>
          <p:cNvPr id="3" name="内容占位符 2">
            <a:extLst>
              <a:ext uri="{FF2B5EF4-FFF2-40B4-BE49-F238E27FC236}">
                <a16:creationId xmlns:a16="http://schemas.microsoft.com/office/drawing/2014/main" id="{FFF581B0-FDBB-4179-A6AA-CCF60E618349}"/>
              </a:ext>
            </a:extLst>
          </p:cNvPr>
          <p:cNvSpPr>
            <a:spLocks noGrp="1"/>
          </p:cNvSpPr>
          <p:nvPr>
            <p:ph idx="1"/>
          </p:nvPr>
        </p:nvSpPr>
        <p:spPr>
          <a:xfrm>
            <a:off x="685800" y="2082862"/>
            <a:ext cx="10396883" cy="3311189"/>
          </a:xfrm>
        </p:spPr>
        <p:txBody>
          <a:bodyPr>
            <a:normAutofit fontScale="55000" lnSpcReduction="20000"/>
          </a:bodyPr>
          <a:lstStyle/>
          <a:p>
            <a:pPr marL="228600" marR="0" lvl="0" indent="-228600" algn="l" defTabSz="914400" rtl="0" eaLnBrk="1" fontAlgn="auto" latinLnBrk="0" hangingPunct="1">
              <a:lnSpc>
                <a:spcPct val="120000"/>
              </a:lnSpc>
              <a:spcBef>
                <a:spcPts val="1000"/>
              </a:spcBef>
              <a:spcAft>
                <a:spcPts val="0"/>
              </a:spcAft>
              <a:buClr>
                <a:srgbClr val="B80E0F"/>
              </a:buClr>
              <a:buSzPct val="160000"/>
              <a:buFont typeface="Wingdings" panose="05000000000000000000" pitchFamily="2" charset="2"/>
              <a:buChar char="Ø"/>
              <a:tabLst/>
              <a:defRPr/>
            </a:pPr>
            <a:r>
              <a:rPr kumimoji="0" lang="en-US" altLang="zh-CN" sz="4400" b="0" i="0" u="none" strike="noStrike" kern="1200" cap="all"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1.3 Fintech</a:t>
            </a:r>
            <a:r>
              <a:rPr kumimoji="0" lang="zh-CN" altLang="en-US" sz="4400" b="0" i="0" u="none" strike="noStrike" kern="1200" cap="all"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金融领域的风口</a:t>
            </a:r>
            <a:r>
              <a:rPr kumimoji="0" lang="en-US" altLang="zh-CN" sz="4400" b="0" i="0" u="none" strike="noStrike" kern="1200" cap="all"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a:t>
            </a:r>
            <a:r>
              <a:rPr lang="zh-CN" altLang="en-US" sz="4400" dirty="0">
                <a:solidFill>
                  <a:prstClr val="black"/>
                </a:solidFill>
                <a:latin typeface="华文楷体" panose="02010600040101010101" pitchFamily="2" charset="-122"/>
                <a:ea typeface="华文楷体" panose="02010600040101010101" pitchFamily="2" charset="-122"/>
              </a:rPr>
              <a:t>行业必备技能</a:t>
            </a:r>
            <a:endParaRPr lang="en-US" altLang="zh-CN" sz="4400" dirty="0">
              <a:solidFill>
                <a:prstClr val="black"/>
              </a:solidFill>
              <a:latin typeface="华文楷体" panose="02010600040101010101" pitchFamily="2" charset="-122"/>
              <a:ea typeface="华文楷体" panose="02010600040101010101" pitchFamily="2" charset="-122"/>
            </a:endParaRPr>
          </a:p>
          <a:p>
            <a:pPr marL="0" marR="0" lvl="0" indent="0" algn="l" defTabSz="914400" rtl="0" eaLnBrk="1" fontAlgn="auto" latinLnBrk="0" hangingPunct="1">
              <a:lnSpc>
                <a:spcPct val="120000"/>
              </a:lnSpc>
              <a:spcBef>
                <a:spcPts val="1000"/>
              </a:spcBef>
              <a:spcAft>
                <a:spcPts val="0"/>
              </a:spcAft>
              <a:buClr>
                <a:srgbClr val="B80E0F"/>
              </a:buClr>
              <a:buSzPct val="160000"/>
              <a:buNone/>
              <a:tabLst/>
              <a:defRPr/>
            </a:pPr>
            <a:r>
              <a:rPr kumimoji="0" lang="en-US" altLang="zh-CN" sz="2900" b="1" i="0" u="none" strike="noStrike" kern="1200" cap="all" spc="0" normalizeH="0" baseline="0" noProof="0" dirty="0">
                <a:ln>
                  <a:noFill/>
                </a:ln>
                <a:solidFill>
                  <a:prstClr val="black"/>
                </a:solidFill>
                <a:effectLst/>
                <a:highlight>
                  <a:srgbClr val="FFFF00"/>
                </a:highlight>
                <a:uLnTx/>
                <a:uFillTx/>
                <a:latin typeface="华文楷体" panose="02010600040101010101" pitchFamily="2" charset="-122"/>
                <a:ea typeface="华文楷体" panose="02010600040101010101" pitchFamily="2" charset="-122"/>
                <a:cs typeface="+mn-cs"/>
              </a:rPr>
              <a:t>1.</a:t>
            </a:r>
            <a:r>
              <a:rPr kumimoji="0" lang="zh-CN" altLang="en-US" sz="2900" b="1" i="0" u="none" strike="noStrike" kern="1200" cap="all" spc="0" normalizeH="0" baseline="0" noProof="0" dirty="0">
                <a:ln>
                  <a:noFill/>
                </a:ln>
                <a:solidFill>
                  <a:prstClr val="black"/>
                </a:solidFill>
                <a:effectLst/>
                <a:highlight>
                  <a:srgbClr val="FFFF00"/>
                </a:highlight>
                <a:uLnTx/>
                <a:uFillTx/>
                <a:latin typeface="华文楷体" panose="02010600040101010101" pitchFamily="2" charset="-122"/>
                <a:ea typeface="华文楷体" panose="02010600040101010101" pitchFamily="2" charset="-122"/>
                <a:cs typeface="+mn-cs"/>
              </a:rPr>
              <a:t>客观的思辨能力</a:t>
            </a:r>
          </a:p>
          <a:p>
            <a:pPr marL="0" marR="0" lvl="0" indent="0" algn="l" defTabSz="914400" rtl="0" eaLnBrk="1" fontAlgn="auto" latinLnBrk="0" hangingPunct="1">
              <a:lnSpc>
                <a:spcPct val="120000"/>
              </a:lnSpc>
              <a:spcBef>
                <a:spcPts val="1000"/>
              </a:spcBef>
              <a:spcAft>
                <a:spcPts val="0"/>
              </a:spcAft>
              <a:buClr>
                <a:srgbClr val="B80E0F"/>
              </a:buClr>
              <a:buSzPct val="160000"/>
              <a:buNone/>
              <a:tabLst/>
              <a:defRPr/>
            </a:pPr>
            <a:r>
              <a:rPr kumimoji="0" lang="zh-CN" altLang="en-US" sz="2900" b="0" i="0" u="none" strike="noStrike" kern="1200" cap="all"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无论在任何行业中，从业人员都要有一定的思辨能力来判断事物的两面性。尤其在金融行业，面对工作中种种的不确定性，我们更要有一定的客观判断能力来为自己的职业道路保驾护航。</a:t>
            </a:r>
          </a:p>
          <a:p>
            <a:pPr marL="0" marR="0" lvl="0" indent="0" algn="l" defTabSz="914400" rtl="0" eaLnBrk="1" fontAlgn="auto" latinLnBrk="0" hangingPunct="1">
              <a:lnSpc>
                <a:spcPct val="120000"/>
              </a:lnSpc>
              <a:spcBef>
                <a:spcPts val="1000"/>
              </a:spcBef>
              <a:spcAft>
                <a:spcPts val="0"/>
              </a:spcAft>
              <a:buClr>
                <a:srgbClr val="B80E0F"/>
              </a:buClr>
              <a:buSzPct val="160000"/>
              <a:buNone/>
              <a:tabLst/>
              <a:defRPr/>
            </a:pPr>
            <a:r>
              <a:rPr kumimoji="0" lang="en-US" altLang="zh-CN" sz="2900" b="1" i="0" u="none" strike="noStrike" kern="1200" cap="all" spc="0" normalizeH="0" baseline="0" noProof="0" dirty="0">
                <a:ln>
                  <a:noFill/>
                </a:ln>
                <a:solidFill>
                  <a:prstClr val="black"/>
                </a:solidFill>
                <a:effectLst/>
                <a:highlight>
                  <a:srgbClr val="FFFF00"/>
                </a:highlight>
                <a:uLnTx/>
                <a:uFillTx/>
                <a:latin typeface="华文楷体" panose="02010600040101010101" pitchFamily="2" charset="-122"/>
                <a:ea typeface="华文楷体" panose="02010600040101010101" pitchFamily="2" charset="-122"/>
                <a:cs typeface="+mn-cs"/>
              </a:rPr>
              <a:t>2.</a:t>
            </a:r>
            <a:r>
              <a:rPr kumimoji="0" lang="zh-CN" altLang="en-US" sz="2900" b="1" i="0" u="none" strike="noStrike" kern="1200" cap="all" spc="0" normalizeH="0" baseline="0" noProof="0" dirty="0">
                <a:ln>
                  <a:noFill/>
                </a:ln>
                <a:solidFill>
                  <a:prstClr val="black"/>
                </a:solidFill>
                <a:effectLst/>
                <a:highlight>
                  <a:srgbClr val="FFFF00"/>
                </a:highlight>
                <a:uLnTx/>
                <a:uFillTx/>
                <a:latin typeface="华文楷体" panose="02010600040101010101" pitchFamily="2" charset="-122"/>
                <a:ea typeface="华文楷体" panose="02010600040101010101" pitchFamily="2" charset="-122"/>
                <a:cs typeface="+mn-cs"/>
              </a:rPr>
              <a:t>分析技能</a:t>
            </a:r>
          </a:p>
          <a:p>
            <a:pPr marL="0" marR="0" lvl="0" indent="0" algn="l" defTabSz="914400" rtl="0" eaLnBrk="1" fontAlgn="auto" latinLnBrk="0" hangingPunct="1">
              <a:lnSpc>
                <a:spcPct val="120000"/>
              </a:lnSpc>
              <a:spcBef>
                <a:spcPts val="1000"/>
              </a:spcBef>
              <a:spcAft>
                <a:spcPts val="0"/>
              </a:spcAft>
              <a:buClr>
                <a:srgbClr val="B80E0F"/>
              </a:buClr>
              <a:buSzPct val="160000"/>
              <a:buNone/>
              <a:tabLst/>
              <a:defRPr/>
            </a:pPr>
            <a:r>
              <a:rPr kumimoji="0" lang="zh-CN" altLang="en-US" sz="2900" b="0" i="0" u="none" strike="noStrike" kern="1200" cap="all"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在设计金融科技相关产品时，需要针对客户的不同需求分析各种可能遇到的风险，尤其是互联网金融产品，要兼得用户的使用安全与产品的收益。</a:t>
            </a:r>
          </a:p>
          <a:p>
            <a:pPr marL="0" marR="0" lvl="0" indent="0" algn="l" defTabSz="914400" rtl="0" eaLnBrk="1" fontAlgn="auto" latinLnBrk="0" hangingPunct="1">
              <a:lnSpc>
                <a:spcPct val="120000"/>
              </a:lnSpc>
              <a:spcBef>
                <a:spcPts val="1000"/>
              </a:spcBef>
              <a:spcAft>
                <a:spcPts val="0"/>
              </a:spcAft>
              <a:buClr>
                <a:srgbClr val="B80E0F"/>
              </a:buClr>
              <a:buSzPct val="160000"/>
              <a:buNone/>
              <a:tabLst/>
              <a:defRPr/>
            </a:pPr>
            <a:r>
              <a:rPr kumimoji="0" lang="en-US" altLang="zh-CN" sz="2900" b="1" i="0" u="none" strike="noStrike" kern="1200" cap="all" spc="0" normalizeH="0" baseline="0" noProof="0" dirty="0">
                <a:ln>
                  <a:noFill/>
                </a:ln>
                <a:solidFill>
                  <a:prstClr val="black"/>
                </a:solidFill>
                <a:effectLst/>
                <a:highlight>
                  <a:srgbClr val="FFFF00"/>
                </a:highlight>
                <a:uLnTx/>
                <a:uFillTx/>
                <a:latin typeface="华文楷体" panose="02010600040101010101" pitchFamily="2" charset="-122"/>
                <a:ea typeface="华文楷体" panose="02010600040101010101" pitchFamily="2" charset="-122"/>
                <a:cs typeface="+mn-cs"/>
              </a:rPr>
              <a:t>3.</a:t>
            </a:r>
            <a:r>
              <a:rPr kumimoji="0" lang="zh-CN" altLang="en-US" sz="2900" b="1" i="0" u="none" strike="noStrike" kern="1200" cap="all" spc="0" normalizeH="0" baseline="0" noProof="0" dirty="0">
                <a:ln>
                  <a:noFill/>
                </a:ln>
                <a:solidFill>
                  <a:prstClr val="black"/>
                </a:solidFill>
                <a:effectLst/>
                <a:highlight>
                  <a:srgbClr val="FFFF00"/>
                </a:highlight>
                <a:uLnTx/>
                <a:uFillTx/>
                <a:latin typeface="华文楷体" panose="02010600040101010101" pitchFamily="2" charset="-122"/>
                <a:ea typeface="华文楷体" panose="02010600040101010101" pitchFamily="2" charset="-122"/>
                <a:cs typeface="+mn-cs"/>
              </a:rPr>
              <a:t>数学与编程能力</a:t>
            </a:r>
          </a:p>
          <a:p>
            <a:pPr marL="0" marR="0" lvl="0" indent="0" algn="l" defTabSz="914400" rtl="0" eaLnBrk="1" fontAlgn="auto" latinLnBrk="0" hangingPunct="1">
              <a:lnSpc>
                <a:spcPct val="120000"/>
              </a:lnSpc>
              <a:spcBef>
                <a:spcPts val="1000"/>
              </a:spcBef>
              <a:spcAft>
                <a:spcPts val="0"/>
              </a:spcAft>
              <a:buClr>
                <a:srgbClr val="B80E0F"/>
              </a:buClr>
              <a:buSzPct val="160000"/>
              <a:buNone/>
              <a:tabLst/>
              <a:defRPr/>
            </a:pPr>
            <a:r>
              <a:rPr kumimoji="0" lang="zh-CN" altLang="en-US" sz="2900" b="0" i="0" u="none" strike="noStrike" kern="1200" cap="all"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金融科技从业人员比其他传统金融角色在算法和编程上要求更高，所以需要同学们更好的数学能力以及编程思维。</a:t>
            </a:r>
          </a:p>
          <a:p>
            <a:pPr marL="0" marR="0" lvl="0" indent="0" algn="l" defTabSz="914400" rtl="0" eaLnBrk="1" fontAlgn="auto" latinLnBrk="0" hangingPunct="1">
              <a:lnSpc>
                <a:spcPct val="120000"/>
              </a:lnSpc>
              <a:spcBef>
                <a:spcPts val="1000"/>
              </a:spcBef>
              <a:spcAft>
                <a:spcPts val="0"/>
              </a:spcAft>
              <a:buClr>
                <a:srgbClr val="B80E0F"/>
              </a:buClr>
              <a:buSzPct val="160000"/>
              <a:buNone/>
              <a:tabLst/>
              <a:defRPr/>
            </a:pPr>
            <a:endParaRPr kumimoji="0" lang="en-US" altLang="zh-CN" sz="2400" b="0" i="0" u="none" strike="noStrike" kern="1200" cap="all"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endParaRPr>
          </a:p>
        </p:txBody>
      </p:sp>
    </p:spTree>
    <p:extLst>
      <p:ext uri="{BB962C8B-B14F-4D97-AF65-F5344CB8AC3E}">
        <p14:creationId xmlns:p14="http://schemas.microsoft.com/office/powerpoint/2010/main" val="2353251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719992-B373-4EE8-9293-499BD6F95101}"/>
              </a:ext>
            </a:extLst>
          </p:cNvPr>
          <p:cNvSpPr>
            <a:spLocks noGrp="1"/>
          </p:cNvSpPr>
          <p:nvPr>
            <p:ph type="title"/>
          </p:nvPr>
        </p:nvSpPr>
        <p:spPr/>
        <p:txBody>
          <a:bodyPr/>
          <a:lstStyle/>
          <a:p>
            <a:r>
              <a:rPr lang="en-US" altLang="zh-CN" dirty="0"/>
              <a:t>Outline</a:t>
            </a:r>
            <a:r>
              <a:rPr lang="zh-CN" altLang="en-US" dirty="0"/>
              <a:t>：</a:t>
            </a:r>
            <a:r>
              <a:rPr lang="zh-CN" altLang="en-US" dirty="0">
                <a:latin typeface="华文楷体" panose="02010600040101010101" pitchFamily="2" charset="-122"/>
                <a:ea typeface="华文楷体" panose="02010600040101010101" pitchFamily="2" charset="-122"/>
              </a:rPr>
              <a:t>大纲</a:t>
            </a:r>
          </a:p>
        </p:txBody>
      </p:sp>
      <p:sp>
        <p:nvSpPr>
          <p:cNvPr id="3" name="内容占位符 2">
            <a:extLst>
              <a:ext uri="{FF2B5EF4-FFF2-40B4-BE49-F238E27FC236}">
                <a16:creationId xmlns:a16="http://schemas.microsoft.com/office/drawing/2014/main" id="{83F4918F-5555-4454-B38E-1980B8A5408B}"/>
              </a:ext>
            </a:extLst>
          </p:cNvPr>
          <p:cNvSpPr>
            <a:spLocks noGrp="1"/>
          </p:cNvSpPr>
          <p:nvPr>
            <p:ph sz="quarter" idx="13"/>
          </p:nvPr>
        </p:nvSpPr>
        <p:spPr/>
        <p:txBody>
          <a:bodyPr>
            <a:normAutofit/>
          </a:bodyPr>
          <a:lstStyle/>
          <a:p>
            <a:r>
              <a:rPr lang="en-US" altLang="zh-CN" sz="2800" dirty="0">
                <a:latin typeface="华文楷体" panose="02010600040101010101" pitchFamily="2" charset="-122"/>
                <a:ea typeface="华文楷体" panose="02010600040101010101" pitchFamily="2" charset="-122"/>
              </a:rPr>
              <a:t>Part 1</a:t>
            </a:r>
            <a:r>
              <a:rPr lang="zh-CN" altLang="en-US" sz="2800" dirty="0">
                <a:latin typeface="华文楷体" panose="02010600040101010101" pitchFamily="2" charset="-122"/>
                <a:ea typeface="华文楷体" panose="02010600040101010101" pitchFamily="2" charset="-122"/>
              </a:rPr>
              <a:t>：金融市场与金融理论</a:t>
            </a:r>
            <a:endParaRPr lang="en-US" altLang="zh-CN" sz="2800" dirty="0">
              <a:latin typeface="华文楷体" panose="02010600040101010101" pitchFamily="2" charset="-122"/>
              <a:ea typeface="华文楷体" panose="02010600040101010101" pitchFamily="2" charset="-122"/>
            </a:endParaRPr>
          </a:p>
          <a:p>
            <a:pPr marL="0" indent="0">
              <a:buNone/>
            </a:pPr>
            <a:r>
              <a:rPr lang="en-US" altLang="zh-CN" sz="2800" dirty="0">
                <a:latin typeface="华文楷体" panose="02010600040101010101" pitchFamily="2" charset="-122"/>
                <a:ea typeface="华文楷体" panose="02010600040101010101" pitchFamily="2" charset="-122"/>
              </a:rPr>
              <a:t>                           -chapter 1:</a:t>
            </a:r>
            <a:r>
              <a:rPr lang="zh-CN" altLang="en-US" sz="2800" dirty="0">
                <a:latin typeface="华文楷体" panose="02010600040101010101" pitchFamily="2" charset="-122"/>
                <a:ea typeface="华文楷体" panose="02010600040101010101" pitchFamily="2" charset="-122"/>
              </a:rPr>
              <a:t>金融市场概述</a:t>
            </a:r>
            <a:endParaRPr lang="en-US" altLang="zh-CN" sz="2800" dirty="0">
              <a:latin typeface="华文楷体" panose="02010600040101010101" pitchFamily="2" charset="-122"/>
              <a:ea typeface="华文楷体" panose="02010600040101010101" pitchFamily="2" charset="-122"/>
            </a:endParaRPr>
          </a:p>
          <a:p>
            <a:pPr marL="0" indent="0">
              <a:buNone/>
            </a:pPr>
            <a:r>
              <a:rPr lang="en-US" altLang="zh-CN" sz="2800" dirty="0">
                <a:latin typeface="华文楷体" panose="02010600040101010101" pitchFamily="2" charset="-122"/>
                <a:ea typeface="华文楷体" panose="02010600040101010101" pitchFamily="2" charset="-122"/>
              </a:rPr>
              <a:t>                           -chapter 2:</a:t>
            </a:r>
            <a:r>
              <a:rPr lang="zh-CN" altLang="en-US" sz="2800" dirty="0">
                <a:latin typeface="华文楷体" panose="02010600040101010101" pitchFamily="2" charset="-122"/>
                <a:ea typeface="华文楷体" panose="02010600040101010101" pitchFamily="2" charset="-122"/>
              </a:rPr>
              <a:t>金融理论模型</a:t>
            </a:r>
            <a:endParaRPr lang="en-US" altLang="zh-CN" sz="2800" dirty="0">
              <a:latin typeface="华文楷体" panose="02010600040101010101" pitchFamily="2" charset="-122"/>
              <a:ea typeface="华文楷体" panose="02010600040101010101" pitchFamily="2" charset="-122"/>
            </a:endParaRPr>
          </a:p>
          <a:p>
            <a:r>
              <a:rPr lang="en-US" altLang="zh-CN" sz="2800" dirty="0">
                <a:latin typeface="华文楷体" panose="02010600040101010101" pitchFamily="2" charset="-122"/>
                <a:ea typeface="华文楷体" panose="02010600040101010101" pitchFamily="2" charset="-122"/>
              </a:rPr>
              <a:t>Part 2</a:t>
            </a:r>
            <a:r>
              <a:rPr lang="zh-CN" altLang="en-US"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R</a:t>
            </a:r>
            <a:r>
              <a:rPr lang="zh-CN" altLang="en-US" sz="2800" dirty="0">
                <a:latin typeface="华文楷体" panose="02010600040101010101" pitchFamily="2" charset="-122"/>
                <a:ea typeface="华文楷体" panose="02010600040101010101" pitchFamily="2" charset="-122"/>
              </a:rPr>
              <a:t>语言数据处理与高性能运算</a:t>
            </a:r>
            <a:endParaRPr lang="en-US" altLang="zh-CN" sz="2800" dirty="0">
              <a:latin typeface="华文楷体" panose="02010600040101010101" pitchFamily="2" charset="-122"/>
              <a:ea typeface="华文楷体" panose="02010600040101010101" pitchFamily="2" charset="-122"/>
            </a:endParaRPr>
          </a:p>
          <a:p>
            <a:r>
              <a:rPr lang="en-US" altLang="zh-CN" sz="2800" dirty="0">
                <a:latin typeface="华文楷体" panose="02010600040101010101" pitchFamily="2" charset="-122"/>
                <a:ea typeface="华文楷体" panose="02010600040101010101" pitchFamily="2" charset="-122"/>
              </a:rPr>
              <a:t>Part 3</a:t>
            </a:r>
            <a:r>
              <a:rPr lang="zh-CN" altLang="en-US" sz="2800" dirty="0">
                <a:latin typeface="华文楷体" panose="02010600040101010101" pitchFamily="2" charset="-122"/>
                <a:ea typeface="华文楷体" panose="02010600040101010101" pitchFamily="2" charset="-122"/>
              </a:rPr>
              <a:t>：金融策略实战</a:t>
            </a:r>
            <a:endParaRPr lang="en-US" altLang="zh-CN" sz="2800" dirty="0">
              <a:latin typeface="华文楷体" panose="02010600040101010101" pitchFamily="2" charset="-122"/>
              <a:ea typeface="华文楷体" panose="02010600040101010101" pitchFamily="2" charset="-122"/>
            </a:endParaRPr>
          </a:p>
          <a:p>
            <a:pPr marL="0" indent="0">
              <a:buNone/>
            </a:pPr>
            <a:endParaRPr lang="zh-CN" altLang="en-US" dirty="0"/>
          </a:p>
        </p:txBody>
      </p:sp>
    </p:spTree>
    <p:extLst>
      <p:ext uri="{BB962C8B-B14F-4D97-AF65-F5344CB8AC3E}">
        <p14:creationId xmlns:p14="http://schemas.microsoft.com/office/powerpoint/2010/main" val="1378942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A507AD-AA7D-45B1-A03D-1E271A62156B}"/>
              </a:ext>
            </a:extLst>
          </p:cNvPr>
          <p:cNvSpPr>
            <a:spLocks noGrp="1"/>
          </p:cNvSpPr>
          <p:nvPr>
            <p:ph type="title"/>
          </p:nvPr>
        </p:nvSpPr>
        <p:spPr/>
        <p:txBody>
          <a:bodyPr/>
          <a:lstStyle/>
          <a:p>
            <a:r>
              <a:rPr lang="en-US" altLang="zh-CN" dirty="0"/>
              <a:t>Part 1</a:t>
            </a:r>
            <a:r>
              <a:rPr lang="zh-CN" altLang="en-US" dirty="0"/>
              <a:t>：</a:t>
            </a:r>
            <a:r>
              <a:rPr lang="zh-CN" altLang="en-US" dirty="0">
                <a:latin typeface="华文楷体" panose="02010600040101010101" pitchFamily="2" charset="-122"/>
                <a:ea typeface="华文楷体" panose="02010600040101010101" pitchFamily="2" charset="-122"/>
              </a:rPr>
              <a:t>金融市场与金融理论</a:t>
            </a:r>
            <a:endParaRPr lang="zh-CN" altLang="en-US" dirty="0"/>
          </a:p>
        </p:txBody>
      </p:sp>
      <p:sp>
        <p:nvSpPr>
          <p:cNvPr id="3" name="内容占位符 2">
            <a:extLst>
              <a:ext uri="{FF2B5EF4-FFF2-40B4-BE49-F238E27FC236}">
                <a16:creationId xmlns:a16="http://schemas.microsoft.com/office/drawing/2014/main" id="{FF27BE86-2289-4304-A442-E2C8EC7E066E}"/>
              </a:ext>
            </a:extLst>
          </p:cNvPr>
          <p:cNvSpPr>
            <a:spLocks noGrp="1"/>
          </p:cNvSpPr>
          <p:nvPr>
            <p:ph idx="1"/>
          </p:nvPr>
        </p:nvSpPr>
        <p:spPr/>
        <p:txBody>
          <a:bodyPr>
            <a:normAutofit lnSpcReduction="10000"/>
          </a:bodyPr>
          <a:lstStyle/>
          <a:p>
            <a:r>
              <a:rPr lang="en-US" altLang="zh-CN" sz="2800" b="1" dirty="0">
                <a:latin typeface="华文楷体" panose="02010600040101010101" pitchFamily="2" charset="-122"/>
                <a:ea typeface="华文楷体" panose="02010600040101010101" pitchFamily="2" charset="-122"/>
              </a:rPr>
              <a:t>Chapter 1</a:t>
            </a:r>
            <a:r>
              <a:rPr lang="zh-CN" altLang="en-US" sz="2800" b="1" dirty="0">
                <a:latin typeface="华文楷体" panose="02010600040101010101" pitchFamily="2" charset="-122"/>
                <a:ea typeface="华文楷体" panose="02010600040101010101" pitchFamily="2" charset="-122"/>
              </a:rPr>
              <a:t>：金融市场概述</a:t>
            </a:r>
            <a:endParaRPr lang="en-US" altLang="zh-CN" sz="2800" b="1"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en-US" altLang="zh-CN" sz="2400" dirty="0">
                <a:latin typeface="华文楷体" panose="02010600040101010101" pitchFamily="2" charset="-122"/>
                <a:ea typeface="华文楷体" panose="02010600040101010101" pitchFamily="2" charset="-122"/>
              </a:rPr>
              <a:t>1.1 R</a:t>
            </a:r>
            <a:r>
              <a:rPr lang="zh-CN" altLang="en-US" sz="2400" dirty="0">
                <a:latin typeface="华文楷体" panose="02010600040101010101" pitchFamily="2" charset="-122"/>
                <a:ea typeface="华文楷体" panose="02010600040101010101" pitchFamily="2" charset="-122"/>
              </a:rPr>
              <a:t>语言为量化而生</a:t>
            </a:r>
            <a:endParaRPr lang="en-US" altLang="zh-CN" sz="240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en-US" altLang="zh-CN" sz="2400" dirty="0">
                <a:latin typeface="华文楷体" panose="02010600040101010101" pitchFamily="2" charset="-122"/>
                <a:ea typeface="华文楷体" panose="02010600040101010101" pitchFamily="2" charset="-122"/>
              </a:rPr>
              <a:t>1.2 </a:t>
            </a:r>
            <a:r>
              <a:rPr lang="zh-CN" altLang="en-US" sz="2400" dirty="0">
                <a:latin typeface="华文楷体" panose="02010600040101010101" pitchFamily="2" charset="-122"/>
                <a:ea typeface="华文楷体" panose="02010600040101010101" pitchFamily="2" charset="-122"/>
              </a:rPr>
              <a:t>算法</a:t>
            </a:r>
            <a:endParaRPr lang="en-US" altLang="zh-CN" sz="240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en-US" altLang="zh-CN" sz="2400" b="1" dirty="0">
                <a:highlight>
                  <a:srgbClr val="FFFF00"/>
                </a:highlight>
                <a:latin typeface="华文楷体" panose="02010600040101010101" pitchFamily="2" charset="-122"/>
                <a:ea typeface="华文楷体" panose="02010600040101010101" pitchFamily="2" charset="-122"/>
              </a:rPr>
              <a:t>1.3 Fintech </a:t>
            </a:r>
            <a:r>
              <a:rPr lang="zh-CN" altLang="en-US" sz="2400" b="1" dirty="0">
                <a:highlight>
                  <a:srgbClr val="FFFF00"/>
                </a:highlight>
                <a:latin typeface="华文楷体" panose="02010600040101010101" pitchFamily="2" charset="-122"/>
                <a:ea typeface="华文楷体" panose="02010600040101010101" pitchFamily="2" charset="-122"/>
              </a:rPr>
              <a:t>金融领域的风口</a:t>
            </a:r>
            <a:endParaRPr lang="en-US" altLang="zh-CN" sz="2400" b="1" dirty="0">
              <a:highlight>
                <a:srgbClr val="FFFF00"/>
              </a:highlight>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en-US" altLang="zh-CN" sz="2400" dirty="0">
                <a:latin typeface="华文楷体" panose="02010600040101010101" pitchFamily="2" charset="-122"/>
                <a:ea typeface="华文楷体" panose="02010600040101010101" pitchFamily="2" charset="-122"/>
              </a:rPr>
              <a:t>1.4 </a:t>
            </a:r>
            <a:r>
              <a:rPr lang="zh-CN" altLang="en-US" sz="2400" dirty="0">
                <a:latin typeface="华文楷体" panose="02010600040101010101" pitchFamily="2" charset="-122"/>
                <a:ea typeface="华文楷体" panose="02010600040101010101" pitchFamily="2" charset="-122"/>
              </a:rPr>
              <a:t>国内量化投资工具介绍</a:t>
            </a:r>
            <a:endParaRPr lang="en-US" altLang="zh-CN" sz="240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en-US" altLang="zh-CN" sz="2400" dirty="0">
                <a:latin typeface="华文楷体" panose="02010600040101010101" pitchFamily="2" charset="-122"/>
                <a:ea typeface="华文楷体" panose="02010600040101010101" pitchFamily="2" charset="-122"/>
              </a:rPr>
              <a:t>1.5</a:t>
            </a:r>
            <a:r>
              <a:rPr lang="zh-CN" altLang="en-US" sz="2400" dirty="0">
                <a:latin typeface="华文楷体" panose="02010600040101010101" pitchFamily="2" charset="-122"/>
                <a:ea typeface="华文楷体" panose="02010600040101010101" pitchFamily="2" charset="-122"/>
              </a:rPr>
              <a:t> 国内低风险交易策略</a:t>
            </a:r>
            <a:endParaRPr lang="en-US" altLang="zh-CN" sz="2400" dirty="0">
              <a:latin typeface="华文楷体" panose="02010600040101010101" pitchFamily="2" charset="-122"/>
              <a:ea typeface="华文楷体" panose="02010600040101010101" pitchFamily="2" charset="-122"/>
            </a:endParaRPr>
          </a:p>
          <a:p>
            <a:endParaRPr lang="zh-CN" altLang="en-US" dirty="0"/>
          </a:p>
        </p:txBody>
      </p:sp>
    </p:spTree>
    <p:extLst>
      <p:ext uri="{BB962C8B-B14F-4D97-AF65-F5344CB8AC3E}">
        <p14:creationId xmlns:p14="http://schemas.microsoft.com/office/powerpoint/2010/main" val="3438470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15DCA-AC09-4B49-92E0-422382E5E32E}"/>
              </a:ext>
            </a:extLst>
          </p:cNvPr>
          <p:cNvSpPr>
            <a:spLocks noGrp="1"/>
          </p:cNvSpPr>
          <p:nvPr>
            <p:ph type="title"/>
          </p:nvPr>
        </p:nvSpPr>
        <p:spPr/>
        <p:txBody>
          <a:bodyPr/>
          <a:lstStyle/>
          <a:p>
            <a:r>
              <a:rPr lang="en-US" altLang="zh-CN" dirty="0"/>
              <a:t>Part 1</a:t>
            </a:r>
            <a:r>
              <a:rPr lang="zh-CN" altLang="en-US" dirty="0"/>
              <a:t>：</a:t>
            </a:r>
            <a:r>
              <a:rPr lang="zh-CN" altLang="en-US" dirty="0">
                <a:latin typeface="华文楷体" panose="02010600040101010101" pitchFamily="2" charset="-122"/>
                <a:ea typeface="华文楷体" panose="02010600040101010101" pitchFamily="2" charset="-122"/>
              </a:rPr>
              <a:t>金融市场与金融理论</a:t>
            </a:r>
            <a:endParaRPr lang="zh-CN" altLang="en-US" dirty="0"/>
          </a:p>
        </p:txBody>
      </p:sp>
      <p:sp>
        <p:nvSpPr>
          <p:cNvPr id="3" name="内容占位符 2">
            <a:extLst>
              <a:ext uri="{FF2B5EF4-FFF2-40B4-BE49-F238E27FC236}">
                <a16:creationId xmlns:a16="http://schemas.microsoft.com/office/drawing/2014/main" id="{FFF581B0-FDBB-4179-A6AA-CCF60E618349}"/>
              </a:ext>
            </a:extLst>
          </p:cNvPr>
          <p:cNvSpPr>
            <a:spLocks noGrp="1"/>
          </p:cNvSpPr>
          <p:nvPr>
            <p:ph idx="1"/>
          </p:nvPr>
        </p:nvSpPr>
        <p:spPr>
          <a:xfrm>
            <a:off x="685800" y="685800"/>
            <a:ext cx="10396883" cy="3311189"/>
          </a:xfrm>
        </p:spPr>
        <p:txBody>
          <a:bodyPr>
            <a:normAutofit/>
          </a:bodyPr>
          <a:lstStyle/>
          <a:p>
            <a:pPr marL="228600" marR="0" lvl="0" indent="-228600" algn="l" defTabSz="914400" rtl="0" eaLnBrk="1" fontAlgn="auto" latinLnBrk="0" hangingPunct="1">
              <a:lnSpc>
                <a:spcPct val="120000"/>
              </a:lnSpc>
              <a:spcBef>
                <a:spcPts val="1000"/>
              </a:spcBef>
              <a:spcAft>
                <a:spcPts val="0"/>
              </a:spcAft>
              <a:buClr>
                <a:srgbClr val="B80E0F"/>
              </a:buClr>
              <a:buSzPct val="160000"/>
              <a:buFont typeface="Wingdings" panose="05000000000000000000" pitchFamily="2" charset="2"/>
              <a:buChar char="Ø"/>
              <a:tabLst/>
              <a:defRPr/>
            </a:pPr>
            <a:r>
              <a:rPr kumimoji="0" lang="en-US" altLang="zh-CN" sz="2400" b="0" i="0" u="none" strike="noStrike" kern="1200" cap="all"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1.3 Fintech</a:t>
            </a:r>
            <a:r>
              <a:rPr kumimoji="0" lang="zh-CN" altLang="en-US" sz="2400" b="0" i="0" u="none" strike="noStrike" kern="1200" cap="all"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金融领域的风口</a:t>
            </a:r>
            <a:r>
              <a:rPr kumimoji="0" lang="en-US" altLang="zh-CN" sz="2400" b="0" i="0" u="none" strike="noStrike" kern="1200" cap="all"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a:t>
            </a:r>
            <a:r>
              <a:rPr kumimoji="0" lang="zh-CN" altLang="en-US" sz="2400" b="0" i="0" u="none" strike="noStrike" kern="1200" cap="all"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大起大落</a:t>
            </a:r>
            <a:endParaRPr kumimoji="0" lang="en-US" altLang="zh-CN" sz="2400" b="0" i="0" u="none" strike="noStrike" kern="1200" cap="all"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endParaRPr>
          </a:p>
          <a:p>
            <a:pPr marL="0" marR="0" lvl="0" indent="0" algn="l" defTabSz="914400" rtl="0" eaLnBrk="1" fontAlgn="auto" latinLnBrk="0" hangingPunct="1">
              <a:lnSpc>
                <a:spcPct val="120000"/>
              </a:lnSpc>
              <a:spcBef>
                <a:spcPts val="1000"/>
              </a:spcBef>
              <a:spcAft>
                <a:spcPts val="0"/>
              </a:spcAft>
              <a:buClr>
                <a:srgbClr val="B80E0F"/>
              </a:buClr>
              <a:buSzPct val="160000"/>
              <a:buNone/>
              <a:tabLst/>
              <a:defRPr/>
            </a:pPr>
            <a:endParaRPr kumimoji="0" lang="en-US" altLang="zh-CN" sz="2400" b="0" i="0" u="none" strike="noStrike" kern="1200" cap="all"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endParaRPr>
          </a:p>
        </p:txBody>
      </p:sp>
      <p:pic>
        <p:nvPicPr>
          <p:cNvPr id="5" name="图片 4">
            <a:extLst>
              <a:ext uri="{FF2B5EF4-FFF2-40B4-BE49-F238E27FC236}">
                <a16:creationId xmlns:a16="http://schemas.microsoft.com/office/drawing/2014/main" id="{9AF691D7-C33C-45EF-B465-3274B7002D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204" y="2341394"/>
            <a:ext cx="5065796" cy="3126650"/>
          </a:xfrm>
          <a:prstGeom prst="rect">
            <a:avLst/>
          </a:prstGeom>
        </p:spPr>
      </p:pic>
      <p:sp>
        <p:nvSpPr>
          <p:cNvPr id="8" name="文本框 7">
            <a:extLst>
              <a:ext uri="{FF2B5EF4-FFF2-40B4-BE49-F238E27FC236}">
                <a16:creationId xmlns:a16="http://schemas.microsoft.com/office/drawing/2014/main" id="{413415DF-9CE1-4DCD-8C17-E271F0CCD61E}"/>
              </a:ext>
            </a:extLst>
          </p:cNvPr>
          <p:cNvSpPr txBox="1"/>
          <p:nvPr/>
        </p:nvSpPr>
        <p:spPr>
          <a:xfrm>
            <a:off x="6440404" y="3073659"/>
            <a:ext cx="4925505" cy="1323439"/>
          </a:xfrm>
          <a:prstGeom prst="rect">
            <a:avLst/>
          </a:prstGeom>
          <a:noFill/>
        </p:spPr>
        <p:txBody>
          <a:bodyPr wrap="square">
            <a:spAutoFit/>
          </a:bodyPr>
          <a:lstStyle/>
          <a:p>
            <a:r>
              <a:rPr lang="zh-CN" altLang="en-US" sz="2000" dirty="0">
                <a:solidFill>
                  <a:srgbClr val="000000"/>
                </a:solidFill>
                <a:effectLst/>
                <a:latin typeface="华光楷体_CNKI" panose="02000500000000000000" pitchFamily="2" charset="-122"/>
                <a:ea typeface="华光楷体_CNKI" panose="02000500000000000000" pitchFamily="2" charset="-122"/>
              </a:rPr>
              <a:t>（</a:t>
            </a:r>
            <a:r>
              <a:rPr lang="en-US" altLang="zh-CN" sz="2000" dirty="0">
                <a:solidFill>
                  <a:srgbClr val="000000"/>
                </a:solidFill>
                <a:effectLst/>
                <a:latin typeface="华光楷体_CNKI" panose="02000500000000000000" pitchFamily="2" charset="-122"/>
                <a:ea typeface="华光楷体_CNKI" panose="02000500000000000000" pitchFamily="2" charset="-122"/>
              </a:rPr>
              <a:t>1</a:t>
            </a:r>
            <a:r>
              <a:rPr lang="zh-CN" altLang="en-US" sz="2000" dirty="0">
                <a:solidFill>
                  <a:srgbClr val="000000"/>
                </a:solidFill>
                <a:effectLst/>
                <a:latin typeface="华光楷体_CNKI" panose="02000500000000000000" pitchFamily="2" charset="-122"/>
                <a:ea typeface="华光楷体_CNKI" panose="02000500000000000000" pitchFamily="2" charset="-122"/>
              </a:rPr>
              <a:t>）站在</a:t>
            </a:r>
            <a:r>
              <a:rPr lang="zh-CN" altLang="en-US" sz="2000" dirty="0">
                <a:solidFill>
                  <a:srgbClr val="000000"/>
                </a:solidFill>
                <a:latin typeface="华光楷体_CNKI" panose="02000500000000000000" pitchFamily="2" charset="-122"/>
                <a:ea typeface="华光楷体_CNKI" panose="02000500000000000000" pitchFamily="2" charset="-122"/>
              </a:rPr>
              <a:t>风口</a:t>
            </a:r>
            <a:r>
              <a:rPr lang="zh-CN" altLang="en-US" sz="2000" dirty="0">
                <a:solidFill>
                  <a:srgbClr val="000000"/>
                </a:solidFill>
                <a:effectLst/>
                <a:latin typeface="华光楷体_CNKI" panose="02000500000000000000" pitchFamily="2" charset="-122"/>
                <a:ea typeface="华光楷体_CNKI" panose="02000500000000000000" pitchFamily="2" charset="-122"/>
              </a:rPr>
              <a:t>时，你会被吹上天。</a:t>
            </a:r>
            <a:endParaRPr lang="en-US" altLang="zh-CN" sz="2000" dirty="0">
              <a:solidFill>
                <a:srgbClr val="000000"/>
              </a:solidFill>
              <a:effectLst/>
              <a:latin typeface="华光楷体_CNKI" panose="02000500000000000000" pitchFamily="2" charset="-122"/>
              <a:ea typeface="华光楷体_CNKI" panose="02000500000000000000" pitchFamily="2" charset="-122"/>
            </a:endParaRPr>
          </a:p>
          <a:p>
            <a:endParaRPr lang="en-US" altLang="zh-CN" sz="2000" dirty="0">
              <a:solidFill>
                <a:srgbClr val="000000"/>
              </a:solidFill>
              <a:effectLst/>
              <a:latin typeface="华光楷体_CNKI" panose="02000500000000000000" pitchFamily="2" charset="-122"/>
              <a:ea typeface="华光楷体_CNKI" panose="02000500000000000000" pitchFamily="2" charset="-122"/>
            </a:endParaRPr>
          </a:p>
          <a:p>
            <a:r>
              <a:rPr lang="zh-CN" altLang="en-US" sz="2000" dirty="0">
                <a:solidFill>
                  <a:srgbClr val="000000"/>
                </a:solidFill>
                <a:effectLst/>
                <a:latin typeface="华光楷体_CNKI" panose="02000500000000000000" pitchFamily="2" charset="-122"/>
                <a:ea typeface="华光楷体_CNKI" panose="02000500000000000000" pitchFamily="2" charset="-122"/>
              </a:rPr>
              <a:t>（</a:t>
            </a:r>
            <a:r>
              <a:rPr lang="en-US" altLang="zh-CN" sz="2000" dirty="0">
                <a:solidFill>
                  <a:srgbClr val="000000"/>
                </a:solidFill>
                <a:effectLst/>
                <a:latin typeface="华光楷体_CNKI" panose="02000500000000000000" pitchFamily="2" charset="-122"/>
                <a:ea typeface="华光楷体_CNKI" panose="02000500000000000000" pitchFamily="2" charset="-122"/>
              </a:rPr>
              <a:t>2</a:t>
            </a:r>
            <a:r>
              <a:rPr lang="zh-CN" altLang="en-US" sz="2000" dirty="0">
                <a:solidFill>
                  <a:srgbClr val="000000"/>
                </a:solidFill>
                <a:effectLst/>
                <a:latin typeface="华光楷体_CNKI" panose="02000500000000000000" pitchFamily="2" charset="-122"/>
                <a:ea typeface="华光楷体_CNKI" panose="02000500000000000000" pitchFamily="2" charset="-122"/>
              </a:rPr>
              <a:t>）一旦</a:t>
            </a:r>
            <a:r>
              <a:rPr lang="zh-CN" altLang="en-US" sz="2000" dirty="0">
                <a:solidFill>
                  <a:srgbClr val="000000"/>
                </a:solidFill>
                <a:latin typeface="华光楷体_CNKI" panose="02000500000000000000" pitchFamily="2" charset="-122"/>
                <a:ea typeface="华光楷体_CNKI" panose="02000500000000000000" pitchFamily="2" charset="-122"/>
              </a:rPr>
              <a:t>风</a:t>
            </a:r>
            <a:r>
              <a:rPr lang="zh-CN" altLang="en-US" sz="2000" dirty="0">
                <a:solidFill>
                  <a:srgbClr val="000000"/>
                </a:solidFill>
                <a:effectLst/>
                <a:latin typeface="华光楷体_CNKI" panose="02000500000000000000" pitchFamily="2" charset="-122"/>
                <a:ea typeface="华光楷体_CNKI" panose="02000500000000000000" pitchFamily="2" charset="-122"/>
              </a:rPr>
              <a:t>向变了，而你还没做好准备，你就会掉下来摔得很 惨</a:t>
            </a:r>
            <a:endParaRPr lang="zh-CN" altLang="en-US" sz="2000" dirty="0">
              <a:latin typeface="华光楷体_CNKI" panose="02000500000000000000" pitchFamily="2" charset="-122"/>
              <a:ea typeface="华光楷体_CNKI" panose="02000500000000000000" pitchFamily="2" charset="-122"/>
            </a:endParaRPr>
          </a:p>
        </p:txBody>
      </p:sp>
    </p:spTree>
    <p:extLst>
      <p:ext uri="{BB962C8B-B14F-4D97-AF65-F5344CB8AC3E}">
        <p14:creationId xmlns:p14="http://schemas.microsoft.com/office/powerpoint/2010/main" val="1949747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15DCA-AC09-4B49-92E0-422382E5E32E}"/>
              </a:ext>
            </a:extLst>
          </p:cNvPr>
          <p:cNvSpPr>
            <a:spLocks noGrp="1"/>
          </p:cNvSpPr>
          <p:nvPr>
            <p:ph type="title"/>
          </p:nvPr>
        </p:nvSpPr>
        <p:spPr/>
        <p:txBody>
          <a:bodyPr/>
          <a:lstStyle/>
          <a:p>
            <a:r>
              <a:rPr lang="en-US" altLang="zh-CN" dirty="0"/>
              <a:t>Part 1</a:t>
            </a:r>
            <a:r>
              <a:rPr lang="zh-CN" altLang="en-US" dirty="0"/>
              <a:t>：</a:t>
            </a:r>
            <a:r>
              <a:rPr lang="zh-CN" altLang="en-US" dirty="0">
                <a:latin typeface="华文楷体" panose="02010600040101010101" pitchFamily="2" charset="-122"/>
                <a:ea typeface="华文楷体" panose="02010600040101010101" pitchFamily="2" charset="-122"/>
              </a:rPr>
              <a:t>金融市场与金融理论</a:t>
            </a:r>
            <a:endParaRPr lang="zh-CN" altLang="en-US" dirty="0"/>
          </a:p>
        </p:txBody>
      </p:sp>
      <p:sp>
        <p:nvSpPr>
          <p:cNvPr id="3" name="内容占位符 2">
            <a:extLst>
              <a:ext uri="{FF2B5EF4-FFF2-40B4-BE49-F238E27FC236}">
                <a16:creationId xmlns:a16="http://schemas.microsoft.com/office/drawing/2014/main" id="{FFF581B0-FDBB-4179-A6AA-CCF60E618349}"/>
              </a:ext>
            </a:extLst>
          </p:cNvPr>
          <p:cNvSpPr>
            <a:spLocks noGrp="1"/>
          </p:cNvSpPr>
          <p:nvPr>
            <p:ph idx="1"/>
          </p:nvPr>
        </p:nvSpPr>
        <p:spPr>
          <a:xfrm>
            <a:off x="685800" y="1287706"/>
            <a:ext cx="10396883" cy="3311189"/>
          </a:xfrm>
        </p:spPr>
        <p:txBody>
          <a:bodyPr>
            <a:normAutofit/>
          </a:bodyPr>
          <a:lstStyle/>
          <a:p>
            <a:pPr marL="228600" marR="0" lvl="0" indent="-228600" algn="l" defTabSz="914400" rtl="0" eaLnBrk="1" fontAlgn="auto" latinLnBrk="0" hangingPunct="1">
              <a:lnSpc>
                <a:spcPct val="120000"/>
              </a:lnSpc>
              <a:spcBef>
                <a:spcPts val="1000"/>
              </a:spcBef>
              <a:spcAft>
                <a:spcPts val="0"/>
              </a:spcAft>
              <a:buClr>
                <a:srgbClr val="B80E0F"/>
              </a:buClr>
              <a:buSzPct val="160000"/>
              <a:buFont typeface="Wingdings" panose="05000000000000000000" pitchFamily="2" charset="2"/>
              <a:buChar char="Ø"/>
              <a:tabLst/>
              <a:defRPr/>
            </a:pPr>
            <a:r>
              <a:rPr kumimoji="0" lang="en-US" altLang="zh-CN" sz="2400" b="0" i="0" u="none" strike="noStrike" kern="1200" cap="all"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1.3 Fintech</a:t>
            </a:r>
            <a:r>
              <a:rPr kumimoji="0" lang="zh-CN" altLang="en-US" sz="2400" b="0" i="0" u="none" strike="noStrike" kern="1200" cap="all"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金融领域的风口</a:t>
            </a:r>
            <a:r>
              <a:rPr kumimoji="0" lang="en-US" altLang="zh-CN" sz="2400" b="0" i="0" u="none" strike="noStrike" kern="1200" cap="all"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a:t>
            </a:r>
            <a:r>
              <a:rPr lang="zh-CN" altLang="en-US" sz="2400" dirty="0">
                <a:solidFill>
                  <a:prstClr val="black"/>
                </a:solidFill>
                <a:latin typeface="华文楷体" panose="02010600040101010101" pitchFamily="2" charset="-122"/>
                <a:ea typeface="华文楷体" panose="02010600040101010101" pitchFamily="2" charset="-122"/>
              </a:rPr>
              <a:t>寻找好的行业风口</a:t>
            </a:r>
            <a:endParaRPr lang="en-US" altLang="zh-CN" sz="2400" dirty="0">
              <a:solidFill>
                <a:prstClr val="black"/>
              </a:solidFill>
              <a:latin typeface="华文楷体" panose="02010600040101010101" pitchFamily="2" charset="-122"/>
              <a:ea typeface="华文楷体" panose="02010600040101010101" pitchFamily="2" charset="-122"/>
            </a:endParaRPr>
          </a:p>
          <a:p>
            <a:pPr marL="0" indent="0">
              <a:buClr>
                <a:srgbClr val="B80E0F"/>
              </a:buClr>
              <a:buNone/>
              <a:defRPr/>
            </a:pPr>
            <a:r>
              <a:rPr kumimoji="0" lang="zh-CN" altLang="en-US" sz="2400" b="0" i="0" u="none" strike="noStrike" kern="1200" cap="all"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a:t>
            </a:r>
            <a:r>
              <a:rPr kumimoji="0" lang="en-US" altLang="zh-CN" sz="2400" b="0" i="0" u="none" strike="noStrike" kern="1200" cap="all"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1</a:t>
            </a:r>
            <a:r>
              <a:rPr kumimoji="0" lang="zh-CN" altLang="en-US" sz="2400" b="0" i="0" u="none" strike="noStrike" kern="1200" cap="all"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a:t>
            </a:r>
            <a:r>
              <a:rPr lang="zh-CN" altLang="en-US" sz="2400" dirty="0">
                <a:latin typeface="华光楷体_CNKI" panose="02000500000000000000" pitchFamily="2" charset="-122"/>
                <a:ea typeface="华光楷体_CNKI" panose="02000500000000000000" pitchFamily="2" charset="-122"/>
              </a:rPr>
              <a:t>“</a:t>
            </a:r>
            <a:r>
              <a:rPr lang="zh-CN" altLang="en-US" sz="2400" b="1" dirty="0">
                <a:solidFill>
                  <a:srgbClr val="FF0000"/>
                </a:solidFill>
                <a:latin typeface="华光楷体_CNKI" panose="02000500000000000000" pitchFamily="2" charset="-122"/>
                <a:ea typeface="华光楷体_CNKI" panose="02000500000000000000" pitchFamily="2" charset="-122"/>
              </a:rPr>
              <a:t>数据将会是未来创新社会最重要的生产资料</a:t>
            </a:r>
            <a:r>
              <a:rPr lang="zh-CN" altLang="en-US" sz="2400" dirty="0">
                <a:latin typeface="华光楷体_CNKI" panose="02000500000000000000" pitchFamily="2" charset="-122"/>
                <a:ea typeface="华光楷体_CNKI" panose="02000500000000000000" pitchFamily="2" charset="-122"/>
              </a:rPr>
              <a:t>，人类将会离不开数据，我们必须在数据技术的投入和发展上，不惜一切投⼊发展”</a:t>
            </a:r>
          </a:p>
          <a:p>
            <a:pPr marL="0" indent="0">
              <a:buClr>
                <a:srgbClr val="B80E0F"/>
              </a:buClr>
              <a:buNone/>
              <a:defRPr/>
            </a:pPr>
            <a:r>
              <a:rPr kumimoji="0" lang="zh-CN" altLang="en-US" sz="2400" b="0" i="0" u="none" strike="noStrike" kern="1200" cap="all"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a:t>
            </a:r>
            <a:r>
              <a:rPr kumimoji="0" lang="en-US" altLang="zh-CN" sz="2400" b="0" i="0" u="none" strike="noStrike" kern="1200" cap="all"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2</a:t>
            </a:r>
            <a:r>
              <a:rPr kumimoji="0" lang="zh-CN" altLang="en-US" sz="2400" b="0" i="0" u="none" strike="noStrike" kern="1200" cap="all"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a:t>
            </a:r>
            <a:r>
              <a:rPr lang="zh-CN" altLang="en-US" sz="2400" dirty="0">
                <a:latin typeface="华光楷体_CNKI" panose="02000500000000000000" pitchFamily="2" charset="-122"/>
                <a:ea typeface="华光楷体_CNKI" panose="02000500000000000000" pitchFamily="2" charset="-122"/>
              </a:rPr>
              <a:t>未来是</a:t>
            </a:r>
            <a:r>
              <a:rPr lang="zh-CN" altLang="en-US" sz="2400" b="1" dirty="0">
                <a:solidFill>
                  <a:srgbClr val="FF0000"/>
                </a:solidFill>
                <a:latin typeface="华光楷体_CNKI" panose="02000500000000000000" pitchFamily="2" charset="-122"/>
                <a:ea typeface="华光楷体_CNKI" panose="02000500000000000000" pitchFamily="2" charset="-122"/>
              </a:rPr>
              <a:t>传统行业利用互联网技术在云端用人工智能的方式处理大数据</a:t>
            </a:r>
            <a:r>
              <a:rPr lang="zh-CN" altLang="en-US" sz="2400" dirty="0">
                <a:latin typeface="华光楷体_CNKI" panose="02000500000000000000" pitchFamily="2" charset="-122"/>
                <a:ea typeface="华光楷体_CNKI" panose="02000500000000000000" pitchFamily="2" charset="-122"/>
              </a:rPr>
              <a:t>。</a:t>
            </a:r>
          </a:p>
        </p:txBody>
      </p:sp>
    </p:spTree>
    <p:extLst>
      <p:ext uri="{BB962C8B-B14F-4D97-AF65-F5344CB8AC3E}">
        <p14:creationId xmlns:p14="http://schemas.microsoft.com/office/powerpoint/2010/main" val="1685629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15DCA-AC09-4B49-92E0-422382E5E32E}"/>
              </a:ext>
            </a:extLst>
          </p:cNvPr>
          <p:cNvSpPr>
            <a:spLocks noGrp="1"/>
          </p:cNvSpPr>
          <p:nvPr>
            <p:ph type="title"/>
          </p:nvPr>
        </p:nvSpPr>
        <p:spPr/>
        <p:txBody>
          <a:bodyPr/>
          <a:lstStyle/>
          <a:p>
            <a:r>
              <a:rPr lang="en-US" altLang="zh-CN" dirty="0"/>
              <a:t>Part 1</a:t>
            </a:r>
            <a:r>
              <a:rPr lang="zh-CN" altLang="en-US" dirty="0"/>
              <a:t>：</a:t>
            </a:r>
            <a:r>
              <a:rPr lang="zh-CN" altLang="en-US" dirty="0">
                <a:latin typeface="华文楷体" panose="02010600040101010101" pitchFamily="2" charset="-122"/>
                <a:ea typeface="华文楷体" panose="02010600040101010101" pitchFamily="2" charset="-122"/>
              </a:rPr>
              <a:t>金融市场与金融理论</a:t>
            </a:r>
            <a:endParaRPr lang="zh-CN" altLang="en-US" dirty="0"/>
          </a:p>
        </p:txBody>
      </p:sp>
      <p:sp>
        <p:nvSpPr>
          <p:cNvPr id="3" name="内容占位符 2">
            <a:extLst>
              <a:ext uri="{FF2B5EF4-FFF2-40B4-BE49-F238E27FC236}">
                <a16:creationId xmlns:a16="http://schemas.microsoft.com/office/drawing/2014/main" id="{FFF581B0-FDBB-4179-A6AA-CCF60E618349}"/>
              </a:ext>
            </a:extLst>
          </p:cNvPr>
          <p:cNvSpPr>
            <a:spLocks noGrp="1"/>
          </p:cNvSpPr>
          <p:nvPr>
            <p:ph idx="1"/>
          </p:nvPr>
        </p:nvSpPr>
        <p:spPr>
          <a:xfrm>
            <a:off x="685801" y="1511795"/>
            <a:ext cx="10396883" cy="3311189"/>
          </a:xfrm>
        </p:spPr>
        <p:txBody>
          <a:bodyPr>
            <a:normAutofit/>
          </a:bodyPr>
          <a:lstStyle/>
          <a:p>
            <a:pPr marL="228600" marR="0" lvl="0" indent="-228600" algn="l" defTabSz="914400" rtl="0" eaLnBrk="1" fontAlgn="auto" latinLnBrk="0" hangingPunct="1">
              <a:lnSpc>
                <a:spcPct val="120000"/>
              </a:lnSpc>
              <a:spcBef>
                <a:spcPts val="1000"/>
              </a:spcBef>
              <a:spcAft>
                <a:spcPts val="0"/>
              </a:spcAft>
              <a:buClr>
                <a:srgbClr val="B80E0F"/>
              </a:buClr>
              <a:buSzPct val="160000"/>
              <a:buFont typeface="Wingdings" panose="05000000000000000000" pitchFamily="2" charset="2"/>
              <a:buChar char="Ø"/>
              <a:tabLst/>
              <a:defRPr/>
            </a:pPr>
            <a:r>
              <a:rPr kumimoji="0" lang="en-US" altLang="zh-CN" sz="2400" b="0" i="0" u="none" strike="noStrike" kern="1200" cap="all"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1.3 Fintech</a:t>
            </a:r>
            <a:r>
              <a:rPr kumimoji="0" lang="zh-CN" altLang="en-US" sz="2400" b="0" i="0" u="none" strike="noStrike" kern="1200" cap="all"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金融领域的风口</a:t>
            </a:r>
            <a:r>
              <a:rPr kumimoji="0" lang="en-US" altLang="zh-CN" sz="2400" b="0" i="0" u="none" strike="noStrike" kern="1200" cap="all"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a:t>
            </a:r>
            <a:r>
              <a:rPr lang="en-US" altLang="zh-CN" sz="2400" dirty="0">
                <a:solidFill>
                  <a:prstClr val="black"/>
                </a:solidFill>
                <a:latin typeface="华文楷体" panose="02010600040101010101" pitchFamily="2" charset="-122"/>
                <a:ea typeface="华文楷体" panose="02010600040101010101" pitchFamily="2" charset="-122"/>
              </a:rPr>
              <a:t>Gartner</a:t>
            </a:r>
            <a:r>
              <a:rPr lang="zh-CN" altLang="en-US" sz="2400" dirty="0">
                <a:solidFill>
                  <a:prstClr val="black"/>
                </a:solidFill>
                <a:latin typeface="华文楷体" panose="02010600040101010101" pitchFamily="2" charset="-122"/>
                <a:ea typeface="华文楷体" panose="02010600040101010101" pitchFamily="2" charset="-122"/>
              </a:rPr>
              <a:t>技术成熟曲线</a:t>
            </a:r>
            <a:endParaRPr lang="en-US" altLang="zh-CN" sz="2400" dirty="0">
              <a:solidFill>
                <a:prstClr val="black"/>
              </a:solidFill>
              <a:latin typeface="华文楷体" panose="02010600040101010101" pitchFamily="2" charset="-122"/>
              <a:ea typeface="华文楷体" panose="02010600040101010101" pitchFamily="2" charset="-122"/>
            </a:endParaRPr>
          </a:p>
          <a:p>
            <a:pPr marL="0" indent="0">
              <a:buClr>
                <a:srgbClr val="B80E0F"/>
              </a:buClr>
              <a:buNone/>
              <a:defRPr/>
            </a:pPr>
            <a:r>
              <a:rPr lang="zh-CN" altLang="en-US" sz="2400" dirty="0">
                <a:latin typeface="华光楷体_CNKI" panose="02000500000000000000" pitchFamily="2" charset="-122"/>
                <a:ea typeface="华光楷体_CNKI" panose="02000500000000000000" pitchFamily="2" charset="-122"/>
              </a:rPr>
              <a:t>技术成熟度曲线，又称光环曲线，炒作周期，指的是企业用来评估新科技的可见度，利用时间轴与市面上的可见度决定要不要采用新科技的一种工具。技术成熟度曲线分成几个阶段，包括</a:t>
            </a:r>
            <a:r>
              <a:rPr lang="zh-CN" altLang="en-US" sz="2400" b="1" dirty="0">
                <a:solidFill>
                  <a:srgbClr val="FF0000"/>
                </a:solidFill>
                <a:latin typeface="华光楷体_CNKI" panose="02000500000000000000" pitchFamily="2" charset="-122"/>
                <a:ea typeface="华光楷体_CNKI" panose="02000500000000000000" pitchFamily="2" charset="-122"/>
              </a:rPr>
              <a:t>科技诞生的促动期</a:t>
            </a:r>
            <a:r>
              <a:rPr lang="zh-CN" altLang="en-US" sz="2400" dirty="0">
                <a:latin typeface="华光楷体_CNKI" panose="02000500000000000000" pitchFamily="2" charset="-122"/>
                <a:ea typeface="华光楷体_CNKI" panose="02000500000000000000" pitchFamily="2" charset="-122"/>
              </a:rPr>
              <a:t>，</a:t>
            </a:r>
            <a:r>
              <a:rPr lang="zh-CN" altLang="en-US" sz="2400" b="1" dirty="0">
                <a:solidFill>
                  <a:srgbClr val="FF0000"/>
                </a:solidFill>
                <a:latin typeface="华光楷体_CNKI" panose="02000500000000000000" pitchFamily="2" charset="-122"/>
                <a:ea typeface="华光楷体_CNKI" panose="02000500000000000000" pitchFamily="2" charset="-122"/>
              </a:rPr>
              <a:t>过高期望的峰值期</a:t>
            </a:r>
            <a:r>
              <a:rPr lang="zh-CN" altLang="en-US" sz="2400" dirty="0">
                <a:latin typeface="华光楷体_CNKI" panose="02000500000000000000" pitchFamily="2" charset="-122"/>
                <a:ea typeface="华光楷体_CNKI" panose="02000500000000000000" pitchFamily="2" charset="-122"/>
              </a:rPr>
              <a:t>，</a:t>
            </a:r>
            <a:r>
              <a:rPr lang="zh-CN" altLang="en-US" sz="2400" b="1" dirty="0">
                <a:solidFill>
                  <a:srgbClr val="FF0000"/>
                </a:solidFill>
                <a:latin typeface="华光楷体_CNKI" panose="02000500000000000000" pitchFamily="2" charset="-122"/>
                <a:ea typeface="华光楷体_CNKI" panose="02000500000000000000" pitchFamily="2" charset="-122"/>
              </a:rPr>
              <a:t>泡沫化的低谷期</a:t>
            </a:r>
            <a:r>
              <a:rPr lang="zh-CN" altLang="en-US" sz="2400" dirty="0">
                <a:latin typeface="华光楷体_CNKI" panose="02000500000000000000" pitchFamily="2" charset="-122"/>
                <a:ea typeface="华光楷体_CNKI" panose="02000500000000000000" pitchFamily="2" charset="-122"/>
              </a:rPr>
              <a:t>，</a:t>
            </a:r>
            <a:r>
              <a:rPr lang="zh-CN" altLang="en-US" sz="2400" b="1" dirty="0">
                <a:solidFill>
                  <a:srgbClr val="FF0000"/>
                </a:solidFill>
                <a:latin typeface="华光楷体_CNKI" panose="02000500000000000000" pitchFamily="2" charset="-122"/>
                <a:ea typeface="华光楷体_CNKI" panose="02000500000000000000" pitchFamily="2" charset="-122"/>
              </a:rPr>
              <a:t>稳步爬升的光明期</a:t>
            </a:r>
            <a:r>
              <a:rPr lang="zh-CN" altLang="en-US" sz="2400" dirty="0">
                <a:latin typeface="华光楷体_CNKI" panose="02000500000000000000" pitchFamily="2" charset="-122"/>
                <a:ea typeface="华光楷体_CNKI" panose="02000500000000000000" pitchFamily="2" charset="-122"/>
              </a:rPr>
              <a:t>，</a:t>
            </a:r>
            <a:r>
              <a:rPr lang="zh-CN" altLang="en-US" sz="2400" b="1" dirty="0">
                <a:solidFill>
                  <a:srgbClr val="FF0000"/>
                </a:solidFill>
                <a:latin typeface="华光楷体_CNKI" panose="02000500000000000000" pitchFamily="2" charset="-122"/>
                <a:ea typeface="华光楷体_CNKI" panose="02000500000000000000" pitchFamily="2" charset="-122"/>
              </a:rPr>
              <a:t>实质生产的高峰期</a:t>
            </a:r>
            <a:r>
              <a:rPr lang="zh-CN" altLang="en-US" sz="2400" dirty="0">
                <a:latin typeface="华光楷体_CNKI" panose="02000500000000000000" pitchFamily="2" charset="-122"/>
                <a:ea typeface="华光楷体_CNKI" panose="02000500000000000000" pitchFamily="2" charset="-122"/>
              </a:rPr>
              <a:t>五个阶段。</a:t>
            </a:r>
          </a:p>
        </p:txBody>
      </p:sp>
    </p:spTree>
    <p:extLst>
      <p:ext uri="{BB962C8B-B14F-4D97-AF65-F5344CB8AC3E}">
        <p14:creationId xmlns:p14="http://schemas.microsoft.com/office/powerpoint/2010/main" val="4037278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15DCA-AC09-4B49-92E0-422382E5E32E}"/>
              </a:ext>
            </a:extLst>
          </p:cNvPr>
          <p:cNvSpPr>
            <a:spLocks noGrp="1"/>
          </p:cNvSpPr>
          <p:nvPr>
            <p:ph type="title"/>
          </p:nvPr>
        </p:nvSpPr>
        <p:spPr/>
        <p:txBody>
          <a:bodyPr/>
          <a:lstStyle/>
          <a:p>
            <a:r>
              <a:rPr lang="en-US" altLang="zh-CN" dirty="0"/>
              <a:t>Part 1</a:t>
            </a:r>
            <a:r>
              <a:rPr lang="zh-CN" altLang="en-US" dirty="0"/>
              <a:t>：</a:t>
            </a:r>
            <a:r>
              <a:rPr lang="zh-CN" altLang="en-US" dirty="0">
                <a:latin typeface="华文楷体" panose="02010600040101010101" pitchFamily="2" charset="-122"/>
                <a:ea typeface="华文楷体" panose="02010600040101010101" pitchFamily="2" charset="-122"/>
              </a:rPr>
              <a:t>金融市场与金融理论</a:t>
            </a:r>
            <a:endParaRPr lang="zh-CN" altLang="en-US" dirty="0"/>
          </a:p>
        </p:txBody>
      </p:sp>
      <p:sp>
        <p:nvSpPr>
          <p:cNvPr id="3" name="内容占位符 2">
            <a:extLst>
              <a:ext uri="{FF2B5EF4-FFF2-40B4-BE49-F238E27FC236}">
                <a16:creationId xmlns:a16="http://schemas.microsoft.com/office/drawing/2014/main" id="{FFF581B0-FDBB-4179-A6AA-CCF60E618349}"/>
              </a:ext>
            </a:extLst>
          </p:cNvPr>
          <p:cNvSpPr>
            <a:spLocks noGrp="1"/>
          </p:cNvSpPr>
          <p:nvPr>
            <p:ph idx="1"/>
          </p:nvPr>
        </p:nvSpPr>
        <p:spPr>
          <a:xfrm>
            <a:off x="685800" y="685800"/>
            <a:ext cx="10396883" cy="3311189"/>
          </a:xfrm>
        </p:spPr>
        <p:txBody>
          <a:bodyPr>
            <a:normAutofit/>
          </a:bodyPr>
          <a:lstStyle/>
          <a:p>
            <a:pPr marL="228600" marR="0" lvl="0" indent="-228600" algn="l" defTabSz="914400" rtl="0" eaLnBrk="1" fontAlgn="auto" latinLnBrk="0" hangingPunct="1">
              <a:lnSpc>
                <a:spcPct val="120000"/>
              </a:lnSpc>
              <a:spcBef>
                <a:spcPts val="1000"/>
              </a:spcBef>
              <a:spcAft>
                <a:spcPts val="0"/>
              </a:spcAft>
              <a:buClr>
                <a:srgbClr val="B80E0F"/>
              </a:buClr>
              <a:buSzPct val="160000"/>
              <a:buFont typeface="Wingdings" panose="05000000000000000000" pitchFamily="2" charset="2"/>
              <a:buChar char="Ø"/>
              <a:tabLst/>
              <a:defRPr/>
            </a:pPr>
            <a:r>
              <a:rPr kumimoji="0" lang="en-US" altLang="zh-CN" sz="2400" b="0" i="0" u="none" strike="noStrike" kern="1200" cap="all"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1.3 Fintech</a:t>
            </a:r>
            <a:r>
              <a:rPr kumimoji="0" lang="zh-CN" altLang="en-US" sz="2400" b="0" i="0" u="none" strike="noStrike" kern="1200" cap="all"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金融领域的风口</a:t>
            </a:r>
            <a:r>
              <a:rPr kumimoji="0" lang="en-US" altLang="zh-CN" sz="2400" b="0" i="0" u="none" strike="noStrike" kern="1200" cap="all"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a:t>
            </a:r>
            <a:r>
              <a:rPr lang="en-US" altLang="zh-CN" sz="2400" dirty="0">
                <a:solidFill>
                  <a:prstClr val="black"/>
                </a:solidFill>
                <a:latin typeface="华文楷体" panose="02010600040101010101" pitchFamily="2" charset="-122"/>
                <a:ea typeface="华文楷体" panose="02010600040101010101" pitchFamily="2" charset="-122"/>
              </a:rPr>
              <a:t>Gartner</a:t>
            </a:r>
            <a:r>
              <a:rPr lang="zh-CN" altLang="en-US" sz="2400" dirty="0">
                <a:solidFill>
                  <a:prstClr val="black"/>
                </a:solidFill>
                <a:latin typeface="华文楷体" panose="02010600040101010101" pitchFamily="2" charset="-122"/>
                <a:ea typeface="华文楷体" panose="02010600040101010101" pitchFamily="2" charset="-122"/>
              </a:rPr>
              <a:t>技术成熟曲线</a:t>
            </a:r>
            <a:endParaRPr kumimoji="0" lang="en-US" altLang="zh-CN" sz="2400" b="0" i="0" u="none" strike="noStrike" kern="1200" cap="all"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endParaRPr>
          </a:p>
          <a:p>
            <a:pPr marL="0" marR="0" lvl="0" indent="0" algn="l" defTabSz="914400" rtl="0" eaLnBrk="1" fontAlgn="auto" latinLnBrk="0" hangingPunct="1">
              <a:lnSpc>
                <a:spcPct val="120000"/>
              </a:lnSpc>
              <a:spcBef>
                <a:spcPts val="1000"/>
              </a:spcBef>
              <a:spcAft>
                <a:spcPts val="0"/>
              </a:spcAft>
              <a:buClr>
                <a:srgbClr val="B80E0F"/>
              </a:buClr>
              <a:buSzPct val="160000"/>
              <a:buNone/>
              <a:tabLst/>
              <a:defRPr/>
            </a:pPr>
            <a:endParaRPr kumimoji="0" lang="en-US" altLang="zh-CN" sz="2400" b="0" i="0" u="none" strike="noStrike" kern="1200" cap="all"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endParaRPr>
          </a:p>
        </p:txBody>
      </p:sp>
      <p:pic>
        <p:nvPicPr>
          <p:cNvPr id="5" name="图片 4">
            <a:extLst>
              <a:ext uri="{FF2B5EF4-FFF2-40B4-BE49-F238E27FC236}">
                <a16:creationId xmlns:a16="http://schemas.microsoft.com/office/drawing/2014/main" id="{0A4D2653-BDFB-4BD0-9D64-9C2E8128D7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0782" y="2620792"/>
            <a:ext cx="4345757" cy="2752393"/>
          </a:xfrm>
          <a:prstGeom prst="rect">
            <a:avLst/>
          </a:prstGeom>
        </p:spPr>
      </p:pic>
    </p:spTree>
    <p:extLst>
      <p:ext uri="{BB962C8B-B14F-4D97-AF65-F5344CB8AC3E}">
        <p14:creationId xmlns:p14="http://schemas.microsoft.com/office/powerpoint/2010/main" val="2252348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15DCA-AC09-4B49-92E0-422382E5E32E}"/>
              </a:ext>
            </a:extLst>
          </p:cNvPr>
          <p:cNvSpPr>
            <a:spLocks noGrp="1"/>
          </p:cNvSpPr>
          <p:nvPr>
            <p:ph type="title"/>
          </p:nvPr>
        </p:nvSpPr>
        <p:spPr/>
        <p:txBody>
          <a:bodyPr/>
          <a:lstStyle/>
          <a:p>
            <a:r>
              <a:rPr lang="en-US" altLang="zh-CN" dirty="0"/>
              <a:t>Part 1</a:t>
            </a:r>
            <a:r>
              <a:rPr lang="zh-CN" altLang="en-US" dirty="0"/>
              <a:t>：</a:t>
            </a:r>
            <a:r>
              <a:rPr lang="zh-CN" altLang="en-US" dirty="0">
                <a:latin typeface="华文楷体" panose="02010600040101010101" pitchFamily="2" charset="-122"/>
                <a:ea typeface="华文楷体" panose="02010600040101010101" pitchFamily="2" charset="-122"/>
              </a:rPr>
              <a:t>金融市场与金融理论</a:t>
            </a:r>
            <a:endParaRPr lang="zh-CN" altLang="en-US" dirty="0"/>
          </a:p>
        </p:txBody>
      </p:sp>
      <p:sp>
        <p:nvSpPr>
          <p:cNvPr id="3" name="内容占位符 2">
            <a:extLst>
              <a:ext uri="{FF2B5EF4-FFF2-40B4-BE49-F238E27FC236}">
                <a16:creationId xmlns:a16="http://schemas.microsoft.com/office/drawing/2014/main" id="{FFF581B0-FDBB-4179-A6AA-CCF60E618349}"/>
              </a:ext>
            </a:extLst>
          </p:cNvPr>
          <p:cNvSpPr>
            <a:spLocks noGrp="1"/>
          </p:cNvSpPr>
          <p:nvPr>
            <p:ph idx="1"/>
          </p:nvPr>
        </p:nvSpPr>
        <p:spPr>
          <a:xfrm>
            <a:off x="685801" y="1863689"/>
            <a:ext cx="10396883" cy="3311189"/>
          </a:xfrm>
        </p:spPr>
        <p:txBody>
          <a:bodyPr>
            <a:normAutofit/>
          </a:bodyPr>
          <a:lstStyle/>
          <a:p>
            <a:pPr marL="228600" marR="0" lvl="0" indent="-228600" algn="l" defTabSz="914400" rtl="0" eaLnBrk="1" fontAlgn="auto" latinLnBrk="0" hangingPunct="1">
              <a:lnSpc>
                <a:spcPct val="120000"/>
              </a:lnSpc>
              <a:spcBef>
                <a:spcPts val="1000"/>
              </a:spcBef>
              <a:spcAft>
                <a:spcPts val="0"/>
              </a:spcAft>
              <a:buClr>
                <a:srgbClr val="B80E0F"/>
              </a:buClr>
              <a:buSzPct val="160000"/>
              <a:buFont typeface="Wingdings" panose="05000000000000000000" pitchFamily="2" charset="2"/>
              <a:buChar char="Ø"/>
              <a:tabLst/>
              <a:defRPr/>
            </a:pPr>
            <a:r>
              <a:rPr kumimoji="0" lang="en-US" altLang="zh-CN" sz="2400" b="0" i="0" u="none" strike="noStrike" kern="1200" cap="all"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1.3 Fintech</a:t>
            </a:r>
            <a:r>
              <a:rPr kumimoji="0" lang="zh-CN" altLang="en-US" sz="2400" b="0" i="0" u="none" strike="noStrike" kern="1200" cap="all"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金融领域的风口</a:t>
            </a:r>
            <a:r>
              <a:rPr kumimoji="0" lang="en-US" altLang="zh-CN" sz="2400" b="0" i="0" u="none" strike="noStrike" kern="1200" cap="all"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a:t>
            </a:r>
            <a:r>
              <a:rPr kumimoji="0" lang="zh-CN" altLang="en-US" sz="2400" b="0" i="0" u="none" strike="noStrike" kern="1200" cap="all"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金融行业</a:t>
            </a:r>
            <a:endParaRPr kumimoji="0" lang="en-US" altLang="zh-CN" sz="2400" b="0" i="0" u="none" strike="noStrike" kern="1200" cap="all"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endParaRPr>
          </a:p>
          <a:p>
            <a:pPr marL="0" indent="0">
              <a:buClr>
                <a:srgbClr val="B80E0F"/>
              </a:buClr>
              <a:buNone/>
              <a:defRPr/>
            </a:pPr>
            <a:r>
              <a:rPr lang="zh-CN" altLang="en-US" sz="2000" dirty="0">
                <a:latin typeface="华光楷体_CNKI" panose="02000500000000000000" pitchFamily="2" charset="-122"/>
                <a:ea typeface="华光楷体_CNKI" panose="02000500000000000000" pitchFamily="2" charset="-122"/>
              </a:rPr>
              <a:t>接下来，我们以金融行业为例，</a:t>
            </a:r>
            <a:r>
              <a:rPr lang="en-US" altLang="zh-CN" sz="2000" dirty="0">
                <a:latin typeface="华光楷体_CNKI" panose="02000500000000000000" pitchFamily="2" charset="-122"/>
                <a:ea typeface="华光楷体_CNKI" panose="02000500000000000000" pitchFamily="2" charset="-122"/>
              </a:rPr>
              <a:t>Fintech=</a:t>
            </a:r>
            <a:r>
              <a:rPr lang="zh-CN" altLang="en-US" sz="2000" dirty="0">
                <a:latin typeface="华光楷体_CNKI" panose="02000500000000000000" pitchFamily="2" charset="-122"/>
                <a:ea typeface="华光楷体_CNKI" panose="02000500000000000000" pitchFamily="2" charset="-122"/>
              </a:rPr>
              <a:t>金融</a:t>
            </a:r>
            <a:r>
              <a:rPr lang="en-US" altLang="zh-CN" sz="2000" dirty="0">
                <a:latin typeface="华光楷体_CNKI" panose="02000500000000000000" pitchFamily="2" charset="-122"/>
                <a:ea typeface="华光楷体_CNKI" panose="02000500000000000000" pitchFamily="2" charset="-122"/>
              </a:rPr>
              <a:t>+</a:t>
            </a:r>
            <a:r>
              <a:rPr lang="zh-CN" altLang="en-US" sz="2000" dirty="0">
                <a:latin typeface="华光楷体_CNKI" panose="02000500000000000000" pitchFamily="2" charset="-122"/>
                <a:ea typeface="华光楷体_CNKI" panose="02000500000000000000" pitchFamily="2" charset="-122"/>
              </a:rPr>
              <a:t>科技。在互联网金融的创新阶段，当单⼀的技术驱动型公司或金融驱动型公司在无法提高创新驱动力的时候，金融与科技的结合便成为公司新的发展方向。一时间，⼤家都开始喊转型，有人做交易，有人做投研，有人做跟单，有人做配资，有人做直播，有⼈做投资组合，有⼈做舆情监控，等等。</a:t>
            </a:r>
          </a:p>
          <a:p>
            <a:pPr marL="0" marR="0" lvl="0" indent="0" algn="l" defTabSz="914400" rtl="0" eaLnBrk="1" fontAlgn="auto" latinLnBrk="0" hangingPunct="1">
              <a:lnSpc>
                <a:spcPct val="120000"/>
              </a:lnSpc>
              <a:spcBef>
                <a:spcPts val="1000"/>
              </a:spcBef>
              <a:spcAft>
                <a:spcPts val="0"/>
              </a:spcAft>
              <a:buClr>
                <a:srgbClr val="B80E0F"/>
              </a:buClr>
              <a:buSzPct val="160000"/>
              <a:buNone/>
              <a:tabLst/>
              <a:defRPr/>
            </a:pPr>
            <a:endParaRPr kumimoji="0" lang="en-US" altLang="zh-CN" sz="2400" b="0" i="0" u="none" strike="noStrike" kern="1200" cap="all"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endParaRPr>
          </a:p>
          <a:p>
            <a:pPr marL="0" marR="0" lvl="0" indent="0" algn="l" defTabSz="914400" rtl="0" eaLnBrk="1" fontAlgn="auto" latinLnBrk="0" hangingPunct="1">
              <a:lnSpc>
                <a:spcPct val="120000"/>
              </a:lnSpc>
              <a:spcBef>
                <a:spcPts val="1000"/>
              </a:spcBef>
              <a:spcAft>
                <a:spcPts val="0"/>
              </a:spcAft>
              <a:buClr>
                <a:srgbClr val="B80E0F"/>
              </a:buClr>
              <a:buSzPct val="160000"/>
              <a:buNone/>
              <a:tabLst/>
              <a:defRPr/>
            </a:pPr>
            <a:endParaRPr kumimoji="0" lang="en-US" altLang="zh-CN" sz="2400" b="0" i="0" u="none" strike="noStrike" kern="1200" cap="all"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endParaRPr>
          </a:p>
        </p:txBody>
      </p:sp>
      <p:pic>
        <p:nvPicPr>
          <p:cNvPr id="10" name="图片 9">
            <a:extLst>
              <a:ext uri="{FF2B5EF4-FFF2-40B4-BE49-F238E27FC236}">
                <a16:creationId xmlns:a16="http://schemas.microsoft.com/office/drawing/2014/main" id="{6CF14D19-FAD8-4BC6-BA8C-EA92A9D4C5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1389" y="4001610"/>
            <a:ext cx="2353852" cy="1626893"/>
          </a:xfrm>
          <a:prstGeom prst="rect">
            <a:avLst/>
          </a:prstGeom>
        </p:spPr>
      </p:pic>
    </p:spTree>
    <p:extLst>
      <p:ext uri="{BB962C8B-B14F-4D97-AF65-F5344CB8AC3E}">
        <p14:creationId xmlns:p14="http://schemas.microsoft.com/office/powerpoint/2010/main" val="1686046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15DCA-AC09-4B49-92E0-422382E5E32E}"/>
              </a:ext>
            </a:extLst>
          </p:cNvPr>
          <p:cNvSpPr>
            <a:spLocks noGrp="1"/>
          </p:cNvSpPr>
          <p:nvPr>
            <p:ph type="title"/>
          </p:nvPr>
        </p:nvSpPr>
        <p:spPr/>
        <p:txBody>
          <a:bodyPr/>
          <a:lstStyle/>
          <a:p>
            <a:r>
              <a:rPr lang="en-US" altLang="zh-CN" dirty="0"/>
              <a:t>Part 1</a:t>
            </a:r>
            <a:r>
              <a:rPr lang="zh-CN" altLang="en-US" dirty="0"/>
              <a:t>：</a:t>
            </a:r>
            <a:r>
              <a:rPr lang="zh-CN" altLang="en-US" dirty="0">
                <a:latin typeface="华文楷体" panose="02010600040101010101" pitchFamily="2" charset="-122"/>
                <a:ea typeface="华文楷体" panose="02010600040101010101" pitchFamily="2" charset="-122"/>
              </a:rPr>
              <a:t>金融市场与金融理论</a:t>
            </a:r>
            <a:endParaRPr lang="zh-CN" altLang="en-US" dirty="0"/>
          </a:p>
        </p:txBody>
      </p:sp>
      <p:sp>
        <p:nvSpPr>
          <p:cNvPr id="3" name="内容占位符 2">
            <a:extLst>
              <a:ext uri="{FF2B5EF4-FFF2-40B4-BE49-F238E27FC236}">
                <a16:creationId xmlns:a16="http://schemas.microsoft.com/office/drawing/2014/main" id="{FFF581B0-FDBB-4179-A6AA-CCF60E618349}"/>
              </a:ext>
            </a:extLst>
          </p:cNvPr>
          <p:cNvSpPr>
            <a:spLocks noGrp="1"/>
          </p:cNvSpPr>
          <p:nvPr>
            <p:ph idx="1"/>
          </p:nvPr>
        </p:nvSpPr>
        <p:spPr>
          <a:xfrm>
            <a:off x="619812" y="2135147"/>
            <a:ext cx="10396883" cy="3311189"/>
          </a:xfrm>
        </p:spPr>
        <p:txBody>
          <a:bodyPr>
            <a:normAutofit/>
          </a:bodyPr>
          <a:lstStyle/>
          <a:p>
            <a:pPr marL="228600" marR="0" lvl="0" indent="-228600" algn="l" defTabSz="914400" rtl="0" eaLnBrk="1" fontAlgn="auto" latinLnBrk="0" hangingPunct="1">
              <a:lnSpc>
                <a:spcPct val="120000"/>
              </a:lnSpc>
              <a:spcBef>
                <a:spcPts val="1000"/>
              </a:spcBef>
              <a:spcAft>
                <a:spcPts val="0"/>
              </a:spcAft>
              <a:buClr>
                <a:srgbClr val="B80E0F"/>
              </a:buClr>
              <a:buSzPct val="160000"/>
              <a:buFont typeface="Wingdings" panose="05000000000000000000" pitchFamily="2" charset="2"/>
              <a:buChar char="Ø"/>
              <a:tabLst/>
              <a:defRPr/>
            </a:pPr>
            <a:r>
              <a:rPr kumimoji="0" lang="en-US" altLang="zh-CN" sz="2400" b="0" i="0" u="none" strike="noStrike" kern="1200" cap="all"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1.3 Fintech</a:t>
            </a:r>
            <a:r>
              <a:rPr kumimoji="0" lang="zh-CN" altLang="en-US" sz="2400" b="0" i="0" u="none" strike="noStrike" kern="1200" cap="all"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金融领域的风口</a:t>
            </a:r>
            <a:r>
              <a:rPr kumimoji="0" lang="en-US" altLang="zh-CN" sz="2400" b="0" i="0" u="none" strike="noStrike" kern="1200" cap="all"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a:t>
            </a:r>
            <a:r>
              <a:rPr kumimoji="0" lang="zh-CN" altLang="en-US" sz="2400" b="0" i="0" u="none" strike="noStrike" kern="1200" cap="all"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金融行业</a:t>
            </a:r>
            <a:endParaRPr kumimoji="0" lang="en-US" altLang="zh-CN" sz="2400" b="0" i="0" u="none" strike="noStrike" kern="1200" cap="all"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endParaRPr>
          </a:p>
          <a:p>
            <a:pPr>
              <a:buClr>
                <a:srgbClr val="B80E0F"/>
              </a:buClr>
              <a:buFont typeface="Wingdings" panose="05000000000000000000" pitchFamily="2" charset="2"/>
              <a:buChar char="p"/>
              <a:defRPr/>
            </a:pPr>
            <a:r>
              <a:rPr lang="zh-CN" altLang="en-US" sz="2000" dirty="0">
                <a:latin typeface="华光楷体_CNKI" panose="02000500000000000000" pitchFamily="2" charset="-122"/>
                <a:ea typeface="华光楷体_CNKI" panose="02000500000000000000" pitchFamily="2" charset="-122"/>
              </a:rPr>
              <a:t>传统投资顾问服务，是以人工方式进</a:t>
            </a:r>
            <a:r>
              <a:rPr lang="zh-CN" altLang="en-US" dirty="0">
                <a:latin typeface="华光楷体_CNKI" panose="02000500000000000000" pitchFamily="2" charset="-122"/>
                <a:ea typeface="华光楷体_CNKI" panose="02000500000000000000" pitchFamily="2" charset="-122"/>
              </a:rPr>
              <a:t>行</a:t>
            </a:r>
            <a:r>
              <a:rPr lang="zh-CN" altLang="en-US" sz="2000" dirty="0">
                <a:latin typeface="华光楷体_CNKI" panose="02000500000000000000" pitchFamily="2" charset="-122"/>
                <a:ea typeface="华光楷体_CNKI" panose="02000500000000000000" pitchFamily="2" charset="-122"/>
              </a:rPr>
              <a:t>的， 要雇佣大量理财经理，付出很⾼的⼈力成本，所 以进⼊的门槛相对较高，只面向</a:t>
            </a:r>
            <a:r>
              <a:rPr lang="zh-CN" altLang="en-US" dirty="0">
                <a:latin typeface="华光楷体_CNKI" panose="02000500000000000000" pitchFamily="2" charset="-122"/>
                <a:ea typeface="华光楷体_CNKI" panose="02000500000000000000" pitchFamily="2" charset="-122"/>
              </a:rPr>
              <a:t>高</a:t>
            </a:r>
            <a:r>
              <a:rPr lang="zh-CN" altLang="en-US" sz="2000" dirty="0">
                <a:latin typeface="华光楷体_CNKI" panose="02000500000000000000" pitchFamily="2" charset="-122"/>
                <a:ea typeface="华光楷体_CNKI" panose="02000500000000000000" pitchFamily="2" charset="-122"/>
              </a:rPr>
              <a:t>净值人士开设，如银行中私⼈银行的业务。</a:t>
            </a:r>
            <a:endParaRPr lang="en-US" altLang="zh-CN" sz="2000" dirty="0">
              <a:latin typeface="华光楷体_CNKI" panose="02000500000000000000" pitchFamily="2" charset="-122"/>
              <a:ea typeface="华光楷体_CNKI" panose="02000500000000000000" pitchFamily="2" charset="-122"/>
            </a:endParaRPr>
          </a:p>
          <a:p>
            <a:pPr>
              <a:buClr>
                <a:srgbClr val="B80E0F"/>
              </a:buClr>
              <a:buFont typeface="Wingdings" panose="05000000000000000000" pitchFamily="2" charset="2"/>
              <a:buChar char="p"/>
              <a:defRPr/>
            </a:pPr>
            <a:r>
              <a:rPr lang="zh-CN" altLang="en-US" dirty="0">
                <a:latin typeface="华光楷体_CNKI" panose="02000500000000000000" pitchFamily="2" charset="-122"/>
                <a:ea typeface="华光楷体_CNKI" panose="02000500000000000000" pitchFamily="2" charset="-122"/>
              </a:rPr>
              <a:t>智能投资顾问，则是用人工智能算法来为用户提供投资建议，以最少的人工干涉⽅式进⾏投资组合管理，成本降低，所以不再是高净值人士的专属服务。智能投资顾用采用机器学习的方法进行建模，运用人工智能的技术对大量客户进行财富画像，为每⼀位客户提供量⾝定制的资产管理投资方案。</a:t>
            </a:r>
            <a:endParaRPr kumimoji="0" lang="en-US" altLang="zh-CN" sz="2400" b="0" i="0" u="none" strike="noStrike" kern="1200" cap="all" spc="0" normalizeH="0" baseline="0" noProof="0" dirty="0">
              <a:ln>
                <a:noFill/>
              </a:ln>
              <a:solidFill>
                <a:prstClr val="black"/>
              </a:solidFill>
              <a:effectLst/>
              <a:uLnTx/>
              <a:uFillTx/>
              <a:latin typeface="华光楷体_CNKI" panose="02000500000000000000" pitchFamily="2" charset="-122"/>
              <a:ea typeface="华光楷体_CNKI" panose="02000500000000000000" pitchFamily="2" charset="-122"/>
            </a:endParaRPr>
          </a:p>
          <a:p>
            <a:pPr marL="0" marR="0" lvl="0" indent="0" algn="l" defTabSz="914400" rtl="0" eaLnBrk="1" fontAlgn="auto" latinLnBrk="0" hangingPunct="1">
              <a:lnSpc>
                <a:spcPct val="120000"/>
              </a:lnSpc>
              <a:spcBef>
                <a:spcPts val="1000"/>
              </a:spcBef>
              <a:spcAft>
                <a:spcPts val="0"/>
              </a:spcAft>
              <a:buClr>
                <a:srgbClr val="B80E0F"/>
              </a:buClr>
              <a:buSzPct val="160000"/>
              <a:buNone/>
              <a:tabLst/>
              <a:defRPr/>
            </a:pPr>
            <a:endParaRPr kumimoji="0" lang="en-US" altLang="zh-CN" sz="2400" b="0" i="0" u="none" strike="noStrike" kern="1200" cap="all"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endParaRPr>
          </a:p>
        </p:txBody>
      </p:sp>
    </p:spTree>
    <p:extLst>
      <p:ext uri="{BB962C8B-B14F-4D97-AF65-F5344CB8AC3E}">
        <p14:creationId xmlns:p14="http://schemas.microsoft.com/office/powerpoint/2010/main" val="244213867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主要事件">
  <a:themeElements>
    <a:clrScheme name="主要事件">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主要事件">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主要事件">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docProps/app.xml><?xml version="1.0" encoding="utf-8"?>
<Properties xmlns="http://schemas.openxmlformats.org/officeDocument/2006/extended-properties" xmlns:vt="http://schemas.openxmlformats.org/officeDocument/2006/docPropsVTypes">
  <Template>主要事件</Template>
  <TotalTime>1395</TotalTime>
  <Words>762</Words>
  <Application>Microsoft Office PowerPoint</Application>
  <PresentationFormat>宽屏</PresentationFormat>
  <Paragraphs>46</Paragraphs>
  <Slides>11</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11</vt:i4>
      </vt:variant>
    </vt:vector>
  </HeadingPairs>
  <TitlesOfParts>
    <vt:vector size="17" baseType="lpstr">
      <vt:lpstr>华光楷体_CNKI</vt:lpstr>
      <vt:lpstr>华文楷体</vt:lpstr>
      <vt:lpstr>Arial</vt:lpstr>
      <vt:lpstr>Impact</vt:lpstr>
      <vt:lpstr>Wingdings</vt:lpstr>
      <vt:lpstr>主要事件</vt:lpstr>
      <vt:lpstr>R语言量化投资</vt:lpstr>
      <vt:lpstr>Outline：大纲</vt:lpstr>
      <vt:lpstr>Part 1：金融市场与金融理论</vt:lpstr>
      <vt:lpstr>Part 1：金融市场与金融理论</vt:lpstr>
      <vt:lpstr>Part 1：金融市场与金融理论</vt:lpstr>
      <vt:lpstr>Part 1：金融市场与金融理论</vt:lpstr>
      <vt:lpstr>Part 1：金融市场与金融理论</vt:lpstr>
      <vt:lpstr>Part 1：金融市场与金融理论</vt:lpstr>
      <vt:lpstr>Part 1：金融市场与金融理论</vt:lpstr>
      <vt:lpstr>Part 1：金融市场与金融理论</vt:lpstr>
      <vt:lpstr>Part 1：金融市场与金融理论</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R语言量化投资</dc:title>
  <dc:creator>steven thompson</dc:creator>
  <cp:lastModifiedBy>steven thompson</cp:lastModifiedBy>
  <cp:revision>86</cp:revision>
  <dcterms:created xsi:type="dcterms:W3CDTF">2022-01-30T16:49:59Z</dcterms:created>
  <dcterms:modified xsi:type="dcterms:W3CDTF">2022-02-10T14:39:50Z</dcterms:modified>
</cp:coreProperties>
</file>